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1"/>
  </p:sldMasterIdLst>
  <p:notesMasterIdLst>
    <p:notesMasterId r:id="rId21"/>
  </p:notesMasterIdLst>
  <p:handoutMasterIdLst>
    <p:handoutMasterId r:id="rId22"/>
  </p:handoutMasterIdLst>
  <p:sldIdLst>
    <p:sldId id="504" r:id="rId2"/>
    <p:sldId id="1113" r:id="rId3"/>
    <p:sldId id="713" r:id="rId4"/>
    <p:sldId id="1114" r:id="rId5"/>
    <p:sldId id="694" r:id="rId6"/>
    <p:sldId id="1115" r:id="rId7"/>
    <p:sldId id="712" r:id="rId8"/>
    <p:sldId id="704" r:id="rId9"/>
    <p:sldId id="708" r:id="rId10"/>
    <p:sldId id="1118" r:id="rId11"/>
    <p:sldId id="1119" r:id="rId12"/>
    <p:sldId id="717" r:id="rId13"/>
    <p:sldId id="1120" r:id="rId14"/>
    <p:sldId id="716" r:id="rId15"/>
    <p:sldId id="706" r:id="rId16"/>
    <p:sldId id="710" r:id="rId17"/>
    <p:sldId id="707" r:id="rId18"/>
    <p:sldId id="1116" r:id="rId19"/>
    <p:sldId id="692" r:id="rId20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386">
          <p15:clr>
            <a:srgbClr val="A4A3A4"/>
          </p15:clr>
        </p15:guide>
        <p15:guide id="3" pos="5374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4513" userDrawn="1">
          <p15:clr>
            <a:srgbClr val="A4A3A4"/>
          </p15:clr>
        </p15:guide>
        <p15:guide id="6" pos="7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CCFF66"/>
    <a:srgbClr val="CCFF33"/>
    <a:srgbClr val="FF99FF"/>
    <a:srgbClr val="FFFFCC"/>
    <a:srgbClr val="99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803" autoAdjust="0"/>
  </p:normalViewPr>
  <p:slideViewPr>
    <p:cSldViewPr showGuides="1">
      <p:cViewPr>
        <p:scale>
          <a:sx n="118" d="100"/>
          <a:sy n="118" d="100"/>
        </p:scale>
        <p:origin x="892" y="56"/>
      </p:cViewPr>
      <p:guideLst>
        <p:guide orient="horz" pos="527"/>
        <p:guide pos="386"/>
        <p:guide pos="5374"/>
        <p:guide pos="2880"/>
        <p:guide pos="4513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B1AE7CA3-FA9F-4842-9473-8F47AD7615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t" anchorCtr="0" compatLnSpc="1">
            <a:prstTxWarp prst="textNoShape">
              <a:avLst/>
            </a:prstTxWarp>
          </a:bodyPr>
          <a:lstStyle>
            <a:lvl1pPr algn="l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0CFDF72E-2B22-428D-8601-AF3E5C74403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t" anchorCtr="0" compatLnSpc="1">
            <a:prstTxWarp prst="textNoShape">
              <a:avLst/>
            </a:prstTxWarp>
          </a:bodyPr>
          <a:lstStyle>
            <a:lvl1pPr algn="r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0452" name="Rectangle 4">
            <a:extLst>
              <a:ext uri="{FF2B5EF4-FFF2-40B4-BE49-F238E27FC236}">
                <a16:creationId xmlns:a16="http://schemas.microsoft.com/office/drawing/2014/main" id="{34476DF5-7D75-41AB-AE08-FD41AD25BD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b" anchorCtr="0" compatLnSpc="1">
            <a:prstTxWarp prst="textNoShape">
              <a:avLst/>
            </a:prstTxWarp>
          </a:bodyPr>
          <a:lstStyle>
            <a:lvl1pPr algn="l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0453" name="Rectangle 5">
            <a:extLst>
              <a:ext uri="{FF2B5EF4-FFF2-40B4-BE49-F238E27FC236}">
                <a16:creationId xmlns:a16="http://schemas.microsoft.com/office/drawing/2014/main" id="{A16EB2E2-46F0-4E44-AF44-6879DD230A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b" anchorCtr="0" compatLnSpc="1">
            <a:prstTxWarp prst="textNoShape">
              <a:avLst/>
            </a:prstTxWarp>
          </a:bodyPr>
          <a:lstStyle>
            <a:lvl1pPr algn="r" defTabSz="914679" eaLnBrk="1" hangingPunct="1">
              <a:spcBef>
                <a:spcPct val="0"/>
              </a:spcBef>
              <a:buClrTx/>
              <a:buSzTx/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D4C4B8-E2CC-4B5B-89F8-AD6112AA2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9CCC7A40-3BE0-4CE9-BCC1-BFADB3B993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t" anchorCtr="0" compatLnSpc="1">
            <a:prstTxWarp prst="textNoShape">
              <a:avLst/>
            </a:prstTxWarp>
          </a:bodyPr>
          <a:lstStyle>
            <a:lvl1pPr algn="l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E836A47-D0D3-458B-9A68-168A857D52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t" anchorCtr="0" compatLnSpc="1">
            <a:prstTxWarp prst="textNoShape">
              <a:avLst/>
            </a:prstTxWarp>
          </a:bodyPr>
          <a:lstStyle>
            <a:lvl1pPr algn="r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1F1DAC5-4B9D-47C1-9780-326BBB0082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06500F94-5578-40FD-B749-E49889FA30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3366" name="Rectangle 6">
            <a:extLst>
              <a:ext uri="{FF2B5EF4-FFF2-40B4-BE49-F238E27FC236}">
                <a16:creationId xmlns:a16="http://schemas.microsoft.com/office/drawing/2014/main" id="{78109D18-2DD3-47EA-8C69-E7CF657743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b" anchorCtr="0" compatLnSpc="1">
            <a:prstTxWarp prst="textNoShape">
              <a:avLst/>
            </a:prstTxWarp>
          </a:bodyPr>
          <a:lstStyle>
            <a:lvl1pPr algn="l" defTabSz="916141" eaLnBrk="1" hangingPunct="1"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40AEF8F4-8591-4BAE-9317-6E676E27D3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8" rIns="91531" bIns="45768" numCol="1" anchor="b" anchorCtr="0" compatLnSpc="1">
            <a:prstTxWarp prst="textNoShape">
              <a:avLst/>
            </a:prstTxWarp>
          </a:bodyPr>
          <a:lstStyle>
            <a:lvl1pPr algn="r" defTabSz="914679" eaLnBrk="1" hangingPunct="1">
              <a:spcBef>
                <a:spcPct val="0"/>
              </a:spcBef>
              <a:buClrTx/>
              <a:buSzTx/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9D3738-E7EA-4C60-B8E9-E94FED2F7B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D92308C-28DA-443C-9C69-C174B7EAE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5963" indent="-274638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313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4638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5963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431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003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575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147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A2206F4-683C-472B-886F-E456FC066B87}" type="slidenum">
              <a:rPr lang="en-US" altLang="ja-JP" sz="13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 sz="1300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19F1BC2-1B3D-4246-B099-35CFB77E8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8F67AE2-326B-4CD3-9F69-D884FB16C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9221" name="フッター プレースホルダー 1">
            <a:extLst>
              <a:ext uri="{FF2B5EF4-FFF2-40B4-BE49-F238E27FC236}">
                <a16:creationId xmlns:a16="http://schemas.microsoft.com/office/drawing/2014/main" id="{572AF63E-5526-4D32-A819-8455FE47C5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5963" indent="-274638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313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4638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5963" indent="-220663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431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003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575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14763" indent="-220663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ja-JP" sz="130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6DB72807-5940-45F9-AC34-8397276A0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09698584-D663-445E-ACAE-B95E1C45B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88" name="フッター プレースホルダ 3">
            <a:extLst>
              <a:ext uri="{FF2B5EF4-FFF2-40B4-BE49-F238E27FC236}">
                <a16:creationId xmlns:a16="http://schemas.microsoft.com/office/drawing/2014/main" id="{E8830B0A-474B-4642-B5AD-57B312ED06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5963" indent="-274638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313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4638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5963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431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003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575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147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000">
                <a:ea typeface="ＭＳ Ｐゴシック" panose="020B0600070205080204" pitchFamily="50" charset="-128"/>
              </a:rPr>
              <a:t>Copyright 2011 FUJITSU LIMITED</a:t>
            </a:r>
          </a:p>
        </p:txBody>
      </p:sp>
      <p:sp>
        <p:nvSpPr>
          <p:cNvPr id="16389" name="スライド番号プレースホルダ 4">
            <a:extLst>
              <a:ext uri="{FF2B5EF4-FFF2-40B4-BE49-F238E27FC236}">
                <a16:creationId xmlns:a16="http://schemas.microsoft.com/office/drawing/2014/main" id="{F218639C-DC18-4B66-8861-FD773E5CF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5963" indent="-274638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03313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4638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5963" indent="-220663" defTabSz="9175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431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003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575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14763" indent="-220663" defTabSz="9175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A64940D-855B-4422-B2B7-7B45ADBA453E}" type="slidenum">
              <a:rPr lang="en-US" altLang="ja-JP" sz="1000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 sz="100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0DBABDF-ED17-4A9D-81E4-D530665921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53051D08-BD46-4C6E-B027-82BCB4D03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B6008BE-6B84-420B-9738-994FA7BF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2020 Japan OSS Promotion Forum</a:t>
            </a:r>
            <a:endParaRPr lang="en-US" altLang="ja-JP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9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B0BA269-BF6D-4872-AF68-DFDD121C5A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B3E49BE8-D7E7-40E4-BE36-43DDB05795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0C4B0AF-F024-40CC-A874-1C900ADD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2020 Japan OSS Promotion Forum</a:t>
            </a:r>
            <a:endParaRPr lang="en-US" altLang="ja-JP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63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8109A48-3A78-48A7-A842-3B579A5D74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55F9A29F-6DDE-4F7A-BD1C-7D49669C7B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64A40D-503D-402E-81C6-DA00F90D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2020 Japan OSS Promotion Forum</a:t>
            </a:r>
            <a:endParaRPr lang="en-US" altLang="ja-JP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5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FF2B5EF4-FFF2-40B4-BE49-F238E27FC236}">
                <a16:creationId xmlns:a16="http://schemas.microsoft.com/office/drawing/2014/main" id="{0265433B-1648-4FD4-A779-7EB6D1C9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82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F360CC8-5D53-4A53-AB9F-A5BB551AD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5094288"/>
            <a:ext cx="40671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000" y="3429000"/>
            <a:ext cx="77742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A00BB3-1B7B-4F2E-A563-53F1FBF6D2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7650"/>
            <a:ext cx="10795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813B26-AA56-4AB4-A2CD-3F6CACE75B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39975" y="6619875"/>
            <a:ext cx="4464050" cy="215900"/>
          </a:xfrm>
        </p:spPr>
        <p:txBody>
          <a:bodyPr/>
          <a:lstStyle>
            <a:lvl1pPr>
              <a:defRPr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Copyright 2020 Japan OSS Promotion Forum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4BCDC81-CC44-43E4-BE8F-D453D3B94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kumimoji="0" sz="1000" b="0" i="0"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1pPr>
          </a:lstStyle>
          <a:p>
            <a:pPr>
              <a:defRPr/>
            </a:pPr>
            <a:fld id="{FF7A0EF4-A96F-4444-B57D-679A7FC0326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965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0B4960-3EFE-4740-94BB-6636158E5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8900"/>
            <a:ext cx="800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B56184-0819-4ED5-8E5D-F278E5D80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981075"/>
            <a:ext cx="80010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Line 5">
            <a:extLst>
              <a:ext uri="{FF2B5EF4-FFF2-40B4-BE49-F238E27FC236}">
                <a16:creationId xmlns:a16="http://schemas.microsoft.com/office/drawing/2014/main" id="{0318CD1F-38C8-412E-B0FC-9E92EA32B6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597650"/>
            <a:ext cx="7924800" cy="0"/>
          </a:xfrm>
          <a:prstGeom prst="line">
            <a:avLst/>
          </a:prstGeom>
          <a:noFill/>
          <a:ln w="31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DBE40135-5876-4FF2-8C05-46F04CB5AB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9325" y="6669088"/>
            <a:ext cx="5746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kumimoji="0" sz="1000" b="0" i="0"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1pPr>
          </a:lstStyle>
          <a:p>
            <a:pPr>
              <a:defRPr/>
            </a:pPr>
            <a:fld id="{96D561BC-0072-4D51-8F4C-3B883598C79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0" name="AutoShape 4">
            <a:extLst>
              <a:ext uri="{FF2B5EF4-FFF2-40B4-BE49-F238E27FC236}">
                <a16:creationId xmlns:a16="http://schemas.microsoft.com/office/drawing/2014/main" id="{923F7057-11BC-4478-AE98-34CB67B8E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715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5F231AD9-C833-4ED1-9519-4803432A5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0"/>
            <a:ext cx="16478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フッター プレースホルダー 2">
            <a:extLst>
              <a:ext uri="{FF2B5EF4-FFF2-40B4-BE49-F238E27FC236}">
                <a16:creationId xmlns:a16="http://schemas.microsoft.com/office/drawing/2014/main" id="{933EB751-44BA-47A5-8884-640C661E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975" y="6619875"/>
            <a:ext cx="4537075" cy="1889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kumimoji="0" sz="1000" b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/>
              <a:t>Copyright 2020 Japan OSS Promotion Forum</a:t>
            </a:r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54" r:id="rId1"/>
    <p:sldLayoutId id="2147487355" r:id="rId2"/>
    <p:sldLayoutId id="2147487356" r:id="rId3"/>
    <p:sldLayoutId id="2147487357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UD Digi Kyokasho NK-R" panose="02020400000000000000" pitchFamily="18" charset="-128"/>
          <a:ea typeface="UD Digi Kyokasho NK-R" panose="02020400000000000000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UD Digi Kyokasho NK-R" panose="020B0400000000000000" pitchFamily="18" charset="-128"/>
          <a:ea typeface="UD Digi Kyokasho NK-R" panose="020B0400000000000000" pitchFamily="1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UD Digi Kyokasho NK-R" panose="020B0400000000000000" pitchFamily="18" charset="-128"/>
          <a:ea typeface="UD Digi Kyokasho NK-R" panose="020B0400000000000000" pitchFamily="1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UD Digi Kyokasho NK-R" panose="020B0400000000000000" pitchFamily="18" charset="-128"/>
          <a:ea typeface="UD Digi Kyokasho NK-R" panose="020B0400000000000000" pitchFamily="1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UD Digi Kyokasho NK-R" panose="020B0400000000000000" pitchFamily="18" charset="-128"/>
          <a:ea typeface="UD Digi Kyokasho NK-R" panose="020B0400000000000000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000">
          <a:solidFill>
            <a:schemeClr val="tx1"/>
          </a:solidFill>
          <a:latin typeface="UD Digi Kyokasho NK-R" panose="02020400000000000000" pitchFamily="18" charset="-128"/>
          <a:ea typeface="UD Digi Kyokasho NK-R" panose="02020400000000000000" pitchFamily="18" charset="-128"/>
          <a:cs typeface="+mn-cs"/>
        </a:defRPr>
      </a:lvl1pPr>
      <a:lvl2pPr marL="442913" indent="-266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>
          <a:solidFill>
            <a:schemeClr val="tx1"/>
          </a:solidFill>
          <a:latin typeface="UD Digi Kyokasho NK-R" panose="02020400000000000000" pitchFamily="18" charset="-128"/>
          <a:ea typeface="UD Digi Kyokasho NK-R" panose="02020400000000000000" pitchFamily="18" charset="-128"/>
        </a:defRPr>
      </a:lvl2pPr>
      <a:lvl3pPr marL="628650" indent="-268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1600">
          <a:solidFill>
            <a:schemeClr val="tx1"/>
          </a:solidFill>
          <a:latin typeface="UD Digi Kyokasho NK-R" panose="02020400000000000000" pitchFamily="18" charset="-128"/>
          <a:ea typeface="UD Digi Kyokasho NK-R" panose="02020400000000000000" pitchFamily="18" charset="-128"/>
        </a:defRPr>
      </a:lvl3pPr>
      <a:lvl4pPr marL="720725" indent="-1857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1400">
          <a:solidFill>
            <a:schemeClr val="tx1"/>
          </a:solidFill>
          <a:latin typeface="UD Digi Kyokasho NK-R" panose="02020400000000000000" pitchFamily="18" charset="-128"/>
          <a:ea typeface="UD Digi Kyokasho NK-R" panose="02020400000000000000" pitchFamily="18" charset="-128"/>
        </a:defRPr>
      </a:lvl4pPr>
      <a:lvl5pPr marL="895350" indent="-174625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1400">
          <a:solidFill>
            <a:schemeClr val="tx1"/>
          </a:solidFill>
          <a:latin typeface="UD Digi Kyokasho NK-R" panose="02020400000000000000" pitchFamily="18" charset="-128"/>
          <a:ea typeface="UD Digi Kyokasho NK-R" panose="02020400000000000000" pitchFamily="18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タイトル 3">
            <a:extLst>
              <a:ext uri="{FF2B5EF4-FFF2-40B4-BE49-F238E27FC236}">
                <a16:creationId xmlns:a16="http://schemas.microsoft.com/office/drawing/2014/main" id="{5B8482B0-63F9-468D-9740-6A359C4DFB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ja-JP" altLang="en-US" dirty="0"/>
              <a:t>日本</a:t>
            </a:r>
            <a:r>
              <a:rPr lang="en-US" altLang="ja-JP" dirty="0">
                <a:latin typeface="UD Digi Kyokasho NK-R" panose="020B0400000000000000" pitchFamily="18" charset="-128"/>
                <a:ea typeface="UD Digi Kyokasho NK-R" panose="020B0400000000000000" pitchFamily="18" charset="-128"/>
              </a:rPr>
              <a:t>OSS</a:t>
            </a:r>
            <a:r>
              <a:rPr lang="ja-JP" altLang="en-US" dirty="0"/>
              <a:t>推進フォーラム</a:t>
            </a:r>
            <a:br>
              <a:rPr lang="en-US" altLang="ja-JP" dirty="0"/>
            </a:br>
            <a:r>
              <a:rPr lang="en-US" altLang="ja-JP" dirty="0"/>
              <a:t>2021</a:t>
            </a:r>
            <a:r>
              <a:rPr lang="ja-JP" altLang="en-US" dirty="0"/>
              <a:t>年度 活動計画案</a:t>
            </a:r>
          </a:p>
        </p:txBody>
      </p:sp>
      <p:sp>
        <p:nvSpPr>
          <p:cNvPr id="8194" name="サブタイトル 4">
            <a:extLst>
              <a:ext uri="{FF2B5EF4-FFF2-40B4-BE49-F238E27FC236}">
                <a16:creationId xmlns:a16="http://schemas.microsoft.com/office/drawing/2014/main" id="{9BCA05FF-3286-4F46-9FB3-78FED024FD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ja-JP" dirty="0"/>
              <a:t>2021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</a:t>
            </a:r>
            <a:endParaRPr lang="en-US" altLang="ja-JP" dirty="0"/>
          </a:p>
          <a:p>
            <a:pPr marL="342900" indent="-342900" eaLnBrk="1" hangingPunct="1"/>
            <a:r>
              <a:rPr lang="ja-JP" altLang="en-US" dirty="0"/>
              <a:t>日本</a:t>
            </a:r>
            <a:r>
              <a:rPr lang="en-US" altLang="ja-JP" dirty="0"/>
              <a:t>OSS</a:t>
            </a:r>
            <a:r>
              <a:rPr lang="ja-JP" altLang="en-US" dirty="0"/>
              <a:t>推進フォーラム</a:t>
            </a:r>
            <a:endParaRPr lang="en-US" altLang="ja-JP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EF9037CF-5EEB-49BA-B3C1-71D599C6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0021DE7-761E-43B9-B455-1A7C82E7A420}"/>
              </a:ext>
            </a:extLst>
          </p:cNvPr>
          <p:cNvSpPr/>
          <p:nvPr/>
        </p:nvSpPr>
        <p:spPr>
          <a:xfrm>
            <a:off x="8074025" y="693000"/>
            <a:ext cx="9144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資料</a:t>
            </a:r>
            <a:r>
              <a:rPr kumimoji="1" lang="en-US" altLang="ja-JP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7</a:t>
            </a:r>
            <a:endParaRPr kumimoji="1" lang="ja-JP" altLang="en-US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D4B2F-FFFC-4D01-A62D-E69324AB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6.</a:t>
            </a:r>
            <a:r>
              <a:rPr kumimoji="1" lang="ja-JP" altLang="en-US" dirty="0"/>
              <a:t> 技術部会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ABBFDB-8BFB-4568-B669-BD33231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  <a:endParaRPr lang="en-US" altLang="ja-JP" dirty="0">
              <a:latin typeface="ＭＳ Ｐゴシック" pitchFamily="50" charset="-128"/>
            </a:endParaRPr>
          </a:p>
        </p:txBody>
      </p:sp>
      <p:sp>
        <p:nvSpPr>
          <p:cNvPr id="45" name="Rectangle 53">
            <a:extLst>
              <a:ext uri="{FF2B5EF4-FFF2-40B4-BE49-F238E27FC236}">
                <a16:creationId xmlns:a16="http://schemas.microsoft.com/office/drawing/2014/main" id="{98100BBA-6DE2-4D13-B02A-795AB043F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292600"/>
            <a:ext cx="4823225" cy="129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B529DBC2-FFA5-41C6-9754-3438231A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50" y="2853000"/>
            <a:ext cx="7917675" cy="1296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kumimoji="0" lang="en-US" altLang="ja-JP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8" name="Rectangle 49">
            <a:extLst>
              <a:ext uri="{FF2B5EF4-FFF2-40B4-BE49-F238E27FC236}">
                <a16:creationId xmlns:a16="http://schemas.microsoft.com/office/drawing/2014/main" id="{5DC2C7BA-DDEC-4A76-A071-4859E3A9C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25538"/>
            <a:ext cx="17272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総会</a:t>
            </a:r>
          </a:p>
        </p:txBody>
      </p:sp>
      <p:sp>
        <p:nvSpPr>
          <p:cNvPr id="49" name="Text Box 63">
            <a:extLst>
              <a:ext uri="{FF2B5EF4-FFF2-40B4-BE49-F238E27FC236}">
                <a16:creationId xmlns:a16="http://schemas.microsoft.com/office/drawing/2014/main" id="{8804D052-3DE0-4F38-8219-EF2D9ABCF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46400"/>
            <a:ext cx="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2800" kern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AF6465F8-62E6-4F93-8AAF-97BA08B0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000"/>
            <a:ext cx="1728787" cy="338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</a:t>
            </a:r>
          </a:p>
        </p:txBody>
      </p:sp>
      <p:sp>
        <p:nvSpPr>
          <p:cNvPr id="51" name="テキスト ボックス 84">
            <a:extLst>
              <a:ext uri="{FF2B5EF4-FFF2-40B4-BE49-F238E27FC236}">
                <a16:creationId xmlns:a16="http://schemas.microsoft.com/office/drawing/2014/main" id="{B0F57576-D8C6-483D-AB35-242B42697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001" y="6021000"/>
            <a:ext cx="2448000" cy="43815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</a:t>
            </a: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Innovation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Steering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Board</a:t>
            </a:r>
            <a:endParaRPr lang="ja-JP" altLang="en-US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2" name="テキスト ボックス 87">
            <a:extLst>
              <a:ext uri="{FF2B5EF4-FFF2-40B4-BE49-F238E27FC236}">
                <a16:creationId xmlns:a16="http://schemas.microsoft.com/office/drawing/2014/main" id="{830E19BD-B706-45B9-A7C9-BC1D6598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001" y="5157000"/>
            <a:ext cx="1224000" cy="43180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国内外の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関連団体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E8331920-2127-4163-9ED7-A26E31581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000" y="50130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54" name="Rectangle 125">
            <a:extLst>
              <a:ext uri="{FF2B5EF4-FFF2-40B4-BE49-F238E27FC236}">
                <a16:creationId xmlns:a16="http://schemas.microsoft.com/office/drawing/2014/main" id="{A48AD0BC-CF33-4843-A6A9-1105183FD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000" y="3501000"/>
            <a:ext cx="1152000" cy="5048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技術</a:t>
            </a:r>
            <a:r>
              <a:rPr lang="ja-JP" altLang="en-GB" sz="14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GB" altLang="ja-JP" sz="1400" b="1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6" name="Text Box 93">
            <a:extLst>
              <a:ext uri="{FF2B5EF4-FFF2-40B4-BE49-F238E27FC236}">
                <a16:creationId xmlns:a16="http://schemas.microsoft.com/office/drawing/2014/main" id="{1900FDD7-31BB-4A71-9E6F-9D330B1B4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000" y="4653000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+mn-cs"/>
              </a:rPr>
              <a:t>中村（</a:t>
            </a:r>
            <a:r>
              <a:rPr kumimoji="1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+mn-cs"/>
              </a:rPr>
              <a:t>NES</a:t>
            </a:r>
            <a:r>
              <a:rPr kumimoji="1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+mn-cs"/>
              </a:rPr>
              <a:t>）</a:t>
            </a:r>
            <a:endParaRPr lang="ja-JP" altLang="en-US" sz="800" b="0" u="sng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7" name="Text Box 127">
            <a:extLst>
              <a:ext uri="{FF2B5EF4-FFF2-40B4-BE49-F238E27FC236}">
                <a16:creationId xmlns:a16="http://schemas.microsoft.com/office/drawing/2014/main" id="{324D7D4D-5499-4975-BC71-3C841532F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000" y="3141663"/>
            <a:ext cx="82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菅沼（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8" name="Rectangle 32">
            <a:extLst>
              <a:ext uri="{FF2B5EF4-FFF2-40B4-BE49-F238E27FC236}">
                <a16:creationId xmlns:a16="http://schemas.microsoft.com/office/drawing/2014/main" id="{9D4393F8-D808-4B98-A352-0A612AD9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000" y="3500175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グローバル部会</a:t>
            </a:r>
            <a:endParaRPr kumimoji="0" lang="ja-JP" altLang="en-GB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9" name="Text Box 93">
            <a:extLst>
              <a:ext uri="{FF2B5EF4-FFF2-40B4-BE49-F238E27FC236}">
                <a16:creationId xmlns:a16="http://schemas.microsoft.com/office/drawing/2014/main" id="{93FF9BD1-3CAC-4C33-BAD9-713915AD3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000" y="3162446"/>
            <a:ext cx="84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  <a:b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大木（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05E15CB9-1075-4AB2-A69D-1FCBD72E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00" y="3501000"/>
            <a:ext cx="11525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ビジネス</a:t>
            </a:r>
            <a:b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リレーション</a:t>
            </a:r>
            <a:r>
              <a:rPr lang="ja-JP" altLang="en-GB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1" name="Text Box 93">
            <a:extLst>
              <a:ext uri="{FF2B5EF4-FFF2-40B4-BE49-F238E27FC236}">
                <a16:creationId xmlns:a16="http://schemas.microsoft.com/office/drawing/2014/main" id="{2C4BD40E-85FD-41BD-AECD-6FDBC2E73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00" y="3162300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河合（日立）</a:t>
            </a: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CE805258-4B62-4A29-BAA6-BB6B02804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013325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63" name="Text Box 93">
            <a:extLst>
              <a:ext uri="{FF2B5EF4-FFF2-40B4-BE49-F238E27FC236}">
                <a16:creationId xmlns:a16="http://schemas.microsoft.com/office/drawing/2014/main" id="{F894E955-9A52-4915-8172-998A8305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99" y="4653000"/>
            <a:ext cx="1222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片瀬（東京ガス</a:t>
            </a:r>
            <a:r>
              <a:rPr lang="en-US" altLang="ja-JP" sz="800" b="0" kern="0" dirty="0" err="1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ネット）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61A98EF-B86E-47B3-9965-8C3AED6DDA90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>
            <a:off x="5435600" y="1465263"/>
            <a:ext cx="794" cy="2357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85423349-FDA8-418B-94F0-1ECB07C0CB18}"/>
              </a:ext>
            </a:extLst>
          </p:cNvPr>
          <p:cNvCxnSpPr>
            <a:cxnSpLocks/>
            <a:stCxn id="50" idx="2"/>
            <a:endCxn id="60" idx="0"/>
          </p:cNvCxnSpPr>
          <p:nvPr/>
        </p:nvCxnSpPr>
        <p:spPr>
          <a:xfrm flipH="1">
            <a:off x="5436263" y="2039138"/>
            <a:ext cx="131" cy="1461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55">
            <a:extLst>
              <a:ext uri="{FF2B5EF4-FFF2-40B4-BE49-F238E27FC236}">
                <a16:creationId xmlns:a16="http://schemas.microsoft.com/office/drawing/2014/main" id="{0A03ABE0-2A16-4A98-9BB7-2F64CECD0EBD}"/>
              </a:ext>
            </a:extLst>
          </p:cNvPr>
          <p:cNvCxnSpPr>
            <a:cxnSpLocks/>
            <a:stCxn id="50" idx="2"/>
            <a:endCxn id="54" idx="0"/>
          </p:cNvCxnSpPr>
          <p:nvPr/>
        </p:nvCxnSpPr>
        <p:spPr>
          <a:xfrm rot="5400000">
            <a:off x="3841266" y="1905872"/>
            <a:ext cx="1461862" cy="17283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55">
            <a:extLst>
              <a:ext uri="{FF2B5EF4-FFF2-40B4-BE49-F238E27FC236}">
                <a16:creationId xmlns:a16="http://schemas.microsoft.com/office/drawing/2014/main" id="{0DCFBA74-E7F0-46E9-85DE-0483E9354F6B}"/>
              </a:ext>
            </a:extLst>
          </p:cNvPr>
          <p:cNvCxnSpPr>
            <a:cxnSpLocks/>
            <a:stCxn id="50" idx="2"/>
            <a:endCxn id="58" idx="0"/>
          </p:cNvCxnSpPr>
          <p:nvPr/>
        </p:nvCxnSpPr>
        <p:spPr>
          <a:xfrm rot="16200000" flipH="1">
            <a:off x="5569679" y="1905853"/>
            <a:ext cx="1461037" cy="172760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55">
            <a:extLst>
              <a:ext uri="{FF2B5EF4-FFF2-40B4-BE49-F238E27FC236}">
                <a16:creationId xmlns:a16="http://schemas.microsoft.com/office/drawing/2014/main" id="{A2A825CA-8050-4797-9B45-4E6FC3BB5DE8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rot="5400000">
            <a:off x="2898288" y="4203287"/>
            <a:ext cx="1007175" cy="61225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55">
            <a:extLst>
              <a:ext uri="{FF2B5EF4-FFF2-40B4-BE49-F238E27FC236}">
                <a16:creationId xmlns:a16="http://schemas.microsoft.com/office/drawing/2014/main" id="{2381F080-7036-4C25-80E8-14909333A97C}"/>
              </a:ext>
            </a:extLst>
          </p:cNvPr>
          <p:cNvCxnSpPr>
            <a:cxnSpLocks/>
            <a:stCxn id="54" idx="2"/>
            <a:endCxn id="62" idx="0"/>
          </p:cNvCxnSpPr>
          <p:nvPr/>
        </p:nvCxnSpPr>
        <p:spPr>
          <a:xfrm rot="16200000" flipH="1">
            <a:off x="3510081" y="4203744"/>
            <a:ext cx="1007500" cy="61166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上下矢印 49">
            <a:extLst>
              <a:ext uri="{FF2B5EF4-FFF2-40B4-BE49-F238E27FC236}">
                <a16:creationId xmlns:a16="http://schemas.microsoft.com/office/drawing/2014/main" id="{0648D2DB-D655-4C80-849C-D3E4CE267D3B}"/>
              </a:ext>
            </a:extLst>
          </p:cNvPr>
          <p:cNvSpPr/>
          <p:nvPr/>
        </p:nvSpPr>
        <p:spPr bwMode="auto">
          <a:xfrm>
            <a:off x="6948000" y="4077000"/>
            <a:ext cx="432000" cy="1871663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1" name="上下矢印 49">
            <a:extLst>
              <a:ext uri="{FF2B5EF4-FFF2-40B4-BE49-F238E27FC236}">
                <a16:creationId xmlns:a16="http://schemas.microsoft.com/office/drawing/2014/main" id="{C2440058-8CDF-4E0A-B9A0-13BCCA0C880D}"/>
              </a:ext>
            </a:extLst>
          </p:cNvPr>
          <p:cNvSpPr/>
          <p:nvPr/>
        </p:nvSpPr>
        <p:spPr bwMode="auto">
          <a:xfrm>
            <a:off x="7884000" y="4221000"/>
            <a:ext cx="395288" cy="863600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2" name="Rectangle 50">
            <a:extLst>
              <a:ext uri="{FF2B5EF4-FFF2-40B4-BE49-F238E27FC236}">
                <a16:creationId xmlns:a16="http://schemas.microsoft.com/office/drawing/2014/main" id="{EB32571F-5C5E-4903-956D-346297695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163" y="2277000"/>
            <a:ext cx="17280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629786C-5321-4C6D-9601-C1FD42A02E2A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5436000" y="2446863"/>
            <a:ext cx="5381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93">
            <a:extLst>
              <a:ext uri="{FF2B5EF4-FFF2-40B4-BE49-F238E27FC236}">
                <a16:creationId xmlns:a16="http://schemas.microsoft.com/office/drawing/2014/main" id="{43BDF70A-0AA5-49E5-841B-5DC43CE86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3" y="1629000"/>
            <a:ext cx="1062137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野山（富士通）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副運営委員長：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稲葉（ＳＲＡ ＯＳＳ）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6D1614-EE3E-40A0-BAEC-B59DE3E86B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121A60AB-F37A-45ED-91D2-E6C289D7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836999"/>
            <a:ext cx="3382962" cy="16560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8522" tIns="29261" rIns="58522" bIns="29261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　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黒坂　肇　（サイオステクノロジー株式会社）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副理事長：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河合　亮　（株式会社日立製作所）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菅沼　公夫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大木　一浩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    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野山　孝太郎　（富士通株式会社）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ja-JP" altLang="en-US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理事：　　   </a:t>
            </a:r>
            <a:r>
              <a:rPr lang="en-US" altLang="ja-JP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u="sng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塩谷  幸治 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lang="en-US" altLang="ja-JP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ソリューションイノベータ株式会社）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事務局長：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黒田　知幸　（コル・レーニョ株式会社）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顧問：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吉田　正敏</a:t>
            </a:r>
          </a:p>
        </p:txBody>
      </p:sp>
    </p:spTree>
    <p:extLst>
      <p:ext uri="{BB962C8B-B14F-4D97-AF65-F5344CB8AC3E}">
        <p14:creationId xmlns:p14="http://schemas.microsoft.com/office/powerpoint/2010/main" val="330404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18930-E219-4DC2-9806-D84F3201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</a:t>
            </a:r>
            <a:r>
              <a:rPr kumimoji="1" lang="en-US" altLang="ja-JP" dirty="0"/>
              <a:t>.</a:t>
            </a:r>
            <a:r>
              <a:rPr kumimoji="1" lang="ja-JP" altLang="en-US" dirty="0"/>
              <a:t> 技術部会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4874D-242C-41AA-B49D-D2C0EB0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  <a:endParaRPr lang="en-US" altLang="ja-JP" dirty="0">
              <a:latin typeface="ＭＳ Ｐゴシック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200F374A-847A-4E29-B08D-0DA2487A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7000"/>
            <a:ext cx="431450" cy="863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目的</a:t>
            </a: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22317FC1-D5EA-4620-9C76-4C15F42CC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837000"/>
            <a:ext cx="7335402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ワーキンググループの円滑な運営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:a16="http://schemas.microsoft.com/office/drawing/2014/main" id="{C5EA9195-8048-4B0B-9EC8-7A70DFA9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25644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</a:t>
            </a:r>
          </a:p>
        </p:txBody>
      </p:sp>
      <p:sp>
        <p:nvSpPr>
          <p:cNvPr id="10" name="Rectangle 50">
            <a:extLst>
              <a:ext uri="{FF2B5EF4-FFF2-40B4-BE49-F238E27FC236}">
                <a16:creationId xmlns:a16="http://schemas.microsoft.com/office/drawing/2014/main" id="{DB24F176-400E-4605-A735-3B73CE6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97000"/>
            <a:ext cx="777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ワーキンググループの活動を取り纏め、ワーキンググループが円滑に活動できる様、その運営を支援する。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新規ワーキンググループの立ち上げ支援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各ワーキンググループの活動支援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（課題の取り纏め、理事会への提議など）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ワーキンググループ間の活動調整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活動成果の取り纏め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プロモーション活動</a:t>
            </a: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33AB9F65-97AE-4301-9A7D-7DE8202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844662"/>
            <a:ext cx="431450" cy="576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体制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7CAFE74F-6915-4937-99C4-737E449B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1844661"/>
            <a:ext cx="7335402" cy="5763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部会長：菅沼 公夫（日本電気）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E9175-2250-4A69-A182-ECF18FECFC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476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EA745-E093-4893-8434-89965CA0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 技術部会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2AC4E8-6E8C-41FD-B0B6-8FCBA65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  <a:endParaRPr lang="en-US" altLang="ja-JP" dirty="0">
              <a:latin typeface="ＭＳ Ｐゴシック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3C2334D3-0DA4-47A4-959A-091B279C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8370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活動計画（ワーキンググループ）</a:t>
            </a:r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E1F96053-264D-4E6D-ABD2-303952832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269000"/>
            <a:ext cx="7776000" cy="5256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今年度は、既存の</a:t>
            </a:r>
            <a: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の継続と共に、新規</a:t>
            </a:r>
            <a: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を立上げ予定</a:t>
            </a:r>
            <a:endParaRPr kumimoji="0" lang="en-US" altLang="ja-JP" sz="20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r>
              <a:rPr kumimoji="0" lang="en-US" altLang="ja-JP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［主査：</a:t>
            </a:r>
            <a:r>
              <a:rPr kumimoji="0" lang="ja-JP" altLang="en-US" sz="24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中村桂一（</a:t>
            </a:r>
            <a:r>
              <a:rPr kumimoji="0" lang="en-US" altLang="ja-JP" sz="24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NES</a:t>
            </a:r>
            <a:r>
              <a:rPr kumimoji="0" lang="ja-JP" altLang="en-US" sz="24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］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b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E0B57A-36C8-4A9F-B4F6-BFCC4F6099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805212" y="2299763"/>
            <a:ext cx="7764113" cy="4225237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+mn-cs"/>
              </a:defRPr>
            </a:lvl1pPr>
            <a:lvl2pPr marL="44291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2pPr>
            <a:lvl3pPr marL="628650" indent="-268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kumimoji="1" sz="16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3pPr>
            <a:lvl4pPr marL="720725" indent="-185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4pPr>
            <a:lvl5pPr marL="895350" indent="-174625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en-US" altLang="ja-JP" sz="2400" b="1" kern="0" dirty="0"/>
              <a:t>OSS</a:t>
            </a:r>
            <a:r>
              <a:rPr lang="ja-JP" altLang="en-US" sz="2400" b="1" kern="0" dirty="0"/>
              <a:t>鳥瞰図を継続的に更新する</a:t>
            </a:r>
            <a:endParaRPr lang="en-US" altLang="ja-JP" sz="24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カテゴリごとの分析・整理（継続）</a:t>
            </a:r>
            <a:endParaRPr lang="en-US" altLang="ja-JP" sz="20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より多くの情報源をあたる（アンケート等）</a:t>
            </a:r>
            <a:endParaRPr lang="en-US" altLang="ja-JP" sz="20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別</a:t>
            </a:r>
            <a:r>
              <a:rPr lang="en-US" altLang="ja-JP" sz="2000" b="1" kern="0" dirty="0"/>
              <a:t>WG</a:t>
            </a:r>
            <a:r>
              <a:rPr lang="ja-JP" altLang="en-US" sz="2000" b="1" kern="0" dirty="0"/>
              <a:t>や外部団体との連携（ビックデータ、セキュリティ等）</a:t>
            </a:r>
            <a:endParaRPr lang="en-US" altLang="ja-JP" sz="2000" b="1" kern="0" dirty="0"/>
          </a:p>
          <a:p>
            <a:pPr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400" b="1" kern="0" dirty="0"/>
              <a:t>重点検討テーマ</a:t>
            </a:r>
            <a:endParaRPr lang="en-US" altLang="ja-JP" sz="24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派生版</a:t>
            </a:r>
            <a:r>
              <a:rPr lang="en-US" altLang="ja-JP" sz="2000" b="1" kern="0" dirty="0"/>
              <a:t>OSS</a:t>
            </a:r>
            <a:r>
              <a:rPr lang="ja-JP" altLang="en-US" sz="2000" b="1" kern="0" dirty="0"/>
              <a:t>鳥瞰図</a:t>
            </a:r>
            <a:br>
              <a:rPr lang="en-US" altLang="ja-JP" sz="2000" b="1" kern="0" dirty="0"/>
            </a:br>
            <a:r>
              <a:rPr lang="ja-JP" altLang="en-US" sz="2000" b="1" kern="0" dirty="0"/>
              <a:t>　</a:t>
            </a:r>
            <a:r>
              <a:rPr lang="en-US" altLang="ja-JP" sz="2000" b="1" kern="0" dirty="0"/>
              <a:t>OSS</a:t>
            </a:r>
            <a:r>
              <a:rPr lang="ja-JP" altLang="en-US" sz="2000" b="1" kern="0" dirty="0"/>
              <a:t>鳥瞰図に含まれないプラスとなる</a:t>
            </a:r>
            <a:r>
              <a:rPr lang="en-US" altLang="ja-JP" sz="2000" b="1" kern="0" dirty="0"/>
              <a:t>OSS</a:t>
            </a:r>
            <a:r>
              <a:rPr lang="ja-JP" altLang="en-US" sz="2000" b="1" kern="0" dirty="0"/>
              <a:t>情報を提供する</a:t>
            </a:r>
            <a:endParaRPr lang="en-US" altLang="ja-JP" sz="20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プロモーション活動</a:t>
            </a:r>
            <a:br>
              <a:rPr lang="en-US" altLang="ja-JP" sz="2000" b="1" kern="0" dirty="0"/>
            </a:br>
            <a:r>
              <a:rPr lang="ja-JP" altLang="en-US" sz="2000" b="1" kern="0" dirty="0"/>
              <a:t>　露出を増やし、</a:t>
            </a:r>
            <a:r>
              <a:rPr lang="en-US" altLang="ja-JP" sz="2000" b="1" kern="0" dirty="0"/>
              <a:t>OSS</a:t>
            </a:r>
            <a:r>
              <a:rPr lang="ja-JP" altLang="en-US" sz="2000" b="1" kern="0" dirty="0"/>
              <a:t>鳥瞰図の認知度向上を図る</a:t>
            </a:r>
            <a:endParaRPr lang="en-US" altLang="ja-JP" sz="2000" b="1" kern="0" dirty="0"/>
          </a:p>
          <a:p>
            <a:pPr lvl="1">
              <a:lnSpc>
                <a:spcPts val="2600"/>
              </a:lnSpc>
              <a:buFont typeface="Wingdings" panose="05000000000000000000" pitchFamily="2" charset="2"/>
              <a:buChar char="p"/>
            </a:pPr>
            <a:r>
              <a:rPr lang="ja-JP" altLang="en-US" sz="2000" b="1" kern="0" dirty="0"/>
              <a:t>アンケート活動</a:t>
            </a:r>
            <a:br>
              <a:rPr lang="en-US" altLang="ja-JP" sz="2000" b="1" kern="0" dirty="0"/>
            </a:br>
            <a:r>
              <a:rPr lang="ja-JP" altLang="en-US" sz="2000" b="1" kern="0" dirty="0"/>
              <a:t>　各種アンケート実施により</a:t>
            </a:r>
            <a:r>
              <a:rPr lang="en-US" altLang="ja-JP" sz="2000" b="1" kern="0" dirty="0"/>
              <a:t>OSS</a:t>
            </a:r>
            <a:r>
              <a:rPr lang="ja-JP" altLang="en-US" sz="2000" b="1" kern="0" dirty="0"/>
              <a:t>情報を広く収集する</a:t>
            </a:r>
            <a:endParaRPr lang="en-US" altLang="ja-JP" sz="1700" b="1" kern="0" dirty="0"/>
          </a:p>
        </p:txBody>
      </p:sp>
    </p:spTree>
    <p:extLst>
      <p:ext uri="{BB962C8B-B14F-4D97-AF65-F5344CB8AC3E}">
        <p14:creationId xmlns:p14="http://schemas.microsoft.com/office/powerpoint/2010/main" val="305003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EA745-E093-4893-8434-89965CA0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 技術部会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2AC4E8-6E8C-41FD-B0B6-8FCBA65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  <a:endParaRPr lang="en-US" altLang="ja-JP" dirty="0">
              <a:latin typeface="ＭＳ Ｐゴシック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3C2334D3-0DA4-47A4-959A-091B279C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8370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活動計画（ワーキンググループ）</a:t>
            </a:r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E1F96053-264D-4E6D-ABD2-303952832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269000"/>
            <a:ext cx="7776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 </a:t>
            </a:r>
            <a:r>
              <a:rPr kumimoji="0" lang="en-US" altLang="ja-JP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［主査：片瀬（東京ガス</a:t>
            </a:r>
            <a:r>
              <a:rPr kumimoji="0" lang="en-US" altLang="ja-JP" sz="2400" b="1" kern="0" dirty="0" err="1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ネット）］</a:t>
            </a:r>
            <a:b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E0B57A-36C8-4A9F-B4F6-BFCC4F6099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8" name="Google Shape;502;p42"/>
          <p:cNvSpPr txBox="1"/>
          <p:nvPr/>
        </p:nvSpPr>
        <p:spPr>
          <a:xfrm>
            <a:off x="828000" y="1958442"/>
            <a:ext cx="7237937" cy="393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rtl="0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sz="2400" b="1" i="0" u="sng" dirty="0" err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活動内容</a:t>
            </a:r>
            <a:endParaRPr lang="en-US" sz="2400" b="1" u="sng" dirty="0">
              <a:latin typeface="UD Digi Kyokasho NK-R" panose="02020400000000000000" pitchFamily="18" charset="-128"/>
              <a:ea typeface="UD Digi Kyokasho NK-R" panose="02020400000000000000" pitchFamily="18" charset="-128"/>
              <a:cs typeface="Meiryo"/>
              <a:sym typeface="Meiryo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altLang="ja-JP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OSS</a:t>
            </a: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アプリケーションの普及</a:t>
            </a:r>
            <a:endParaRPr lang="en-US" altLang="ja-JP" sz="2400" b="1" dirty="0">
              <a:solidFill>
                <a:schemeClr val="dk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Meiryo"/>
              <a:sym typeface="Meiryo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endParaRPr lang="en-US" altLang="ja-JP" sz="2400" b="1" u="sng" dirty="0">
              <a:solidFill>
                <a:schemeClr val="dk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sym typeface="Meiryo"/>
            </a:endParaRPr>
          </a:p>
          <a:p>
            <a:pPr marL="342900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altLang="ja-JP" sz="2400" b="1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sym typeface="Meiryo"/>
              </a:rPr>
              <a:t>WG</a:t>
            </a:r>
            <a:r>
              <a:rPr lang="ja-JP" altLang="en-US" sz="2400" b="1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sym typeface="Meiryo"/>
              </a:rPr>
              <a:t>リーダ</a:t>
            </a: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片瀬　成識　</a:t>
            </a:r>
            <a:r>
              <a:rPr lang="en-US" altLang="ja-JP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(</a:t>
            </a: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東京ガス</a:t>
            </a:r>
            <a:r>
              <a:rPr lang="en-US" altLang="ja-JP" sz="2400" b="1" i="0" u="none" strike="noStrike" cap="none" dirty="0" err="1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i</a:t>
            </a: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ネット</a:t>
            </a:r>
            <a:r>
              <a:rPr lang="en-US" altLang="ja-JP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)</a:t>
            </a: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　　　　　</a:t>
            </a: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endParaRPr lang="en-US" sz="2400" b="1" i="0" u="sng" dirty="0">
              <a:solidFill>
                <a:schemeClr val="dk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Meiryo"/>
              <a:sym typeface="Meiryo"/>
            </a:endParaRPr>
          </a:p>
          <a:p>
            <a:pPr marL="342900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sz="2400" b="1" i="0" u="sng" dirty="0" err="1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活動</a:t>
            </a:r>
            <a:r>
              <a:rPr lang="ja-JP" altLang="en-US" sz="2400" b="1" i="0" u="sng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計画</a:t>
            </a:r>
            <a:r>
              <a:rPr lang="ja-JP" altLang="en-US" sz="2400" b="1" u="sng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（案）</a:t>
            </a:r>
            <a:endParaRPr lang="en-US" altLang="ja-JP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ja-JP" altLang="en-US" sz="2400" b="1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テーマ選定中</a:t>
            </a:r>
            <a:r>
              <a:rPr lang="ja-JP" altLang="en-US" sz="2000" b="1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（開発ツールや環境周りから選定予定）</a:t>
            </a:r>
            <a:endParaRPr lang="en-US" altLang="ja-JP" sz="2000" b="1" dirty="0">
              <a:solidFill>
                <a:schemeClr val="dk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Meiryo"/>
              <a:sym typeface="Meiryo"/>
            </a:endParaRP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altLang="ja-JP" sz="2400" b="1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OSS</a:t>
            </a:r>
            <a:r>
              <a:rPr lang="ja-JP" altLang="en-US" sz="2400" b="1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広報活動　</a:t>
            </a:r>
            <a:r>
              <a:rPr lang="en-US" altLang="ja-JP" sz="2400" b="1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JUAS</a:t>
            </a:r>
          </a:p>
          <a:p>
            <a:pPr marL="800100" lvl="1" indent="-342900">
              <a:lnSpc>
                <a:spcPct val="104166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p"/>
            </a:pPr>
            <a:r>
              <a:rPr lang="en-US" altLang="ja-JP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OSS</a:t>
            </a:r>
            <a:r>
              <a:rPr lang="ja-JP" altLang="en-US" sz="2400" b="1" i="0" u="none" strike="noStrike" cap="none" dirty="0">
                <a:solidFill>
                  <a:schemeClr val="dk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Meiryo"/>
                <a:sym typeface="Meiryo"/>
              </a:rPr>
              <a:t>広報活動　外部</a:t>
            </a:r>
            <a:endParaRPr lang="en-US" sz="2400" b="1" i="0" u="none" strike="noStrike" cap="none" dirty="0">
              <a:solidFill>
                <a:schemeClr val="dk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88168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EA745-E093-4893-8434-89965CA0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 技術部会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2AC4E8-6E8C-41FD-B0B6-8FCBA65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</a:t>
            </a:r>
            <a:endParaRPr lang="en-US" altLang="ja-JP" dirty="0">
              <a:latin typeface="ＭＳ Ｐゴシック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3C2334D3-0DA4-47A4-959A-091B279C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8370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活動計画（ワーキンググループ）</a:t>
            </a:r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E1F96053-264D-4E6D-ABD2-303952832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269000"/>
            <a:ext cx="7776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US" altLang="ja-JP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DXWG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［主査：未定］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lvl="0">
              <a:lnSpc>
                <a:spcPts val="2600"/>
              </a:lnSpc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en-US" altLang="ja-JP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DX</a:t>
            </a: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で活用される</a:t>
            </a:r>
            <a:r>
              <a:rPr lang="en-US" altLang="ja-JP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についての調査・研究</a:t>
            </a:r>
            <a:endParaRPr lang="en-US" altLang="ja-JP" sz="2400" b="1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lvl="0">
              <a:lnSpc>
                <a:spcPts val="2600"/>
              </a:lnSpc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調査対象とゴールの明確化、活動チーム編成</a:t>
            </a:r>
            <a:endParaRPr lang="en-US" altLang="ja-JP" sz="2400" b="1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kumimoji="0" lang="en-US" altLang="ja-JP" sz="2400" b="1" u="sng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lvl="0">
              <a:lnSpc>
                <a:spcPts val="2600"/>
              </a:lnSpc>
              <a:buClr>
                <a:schemeClr val="accent2"/>
              </a:buClr>
            </a:pPr>
            <a:r>
              <a:rPr kumimoji="0" lang="en-US" altLang="ja-JP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の歴史</a:t>
            </a:r>
            <a:r>
              <a:rPr kumimoji="0" lang="en-US" altLang="ja-JP" sz="2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［主査：未定］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342900" lvl="0" indent="-342900">
              <a:lnSpc>
                <a:spcPts val="2600"/>
              </a:lnSpc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資料作成方針・骨子の検討</a:t>
            </a:r>
            <a:endParaRPr lang="en-US" altLang="ja-JP" sz="2400" b="1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342900" lvl="0" indent="-342900">
              <a:lnSpc>
                <a:spcPts val="2600"/>
              </a:lnSpc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情報収集、資料執筆</a:t>
            </a:r>
            <a:endParaRPr lang="en-US" altLang="ja-JP" sz="2400" b="1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342900" lvl="0" indent="-342900">
              <a:lnSpc>
                <a:spcPts val="2600"/>
              </a:lnSpc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協力者の募集、レビュー会の開催</a:t>
            </a:r>
            <a:endParaRPr lang="en-US" altLang="ja-JP" sz="2400" b="1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kumimoji="0" lang="en-US" altLang="ja-JP" sz="20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なお、今後も、市場ニーズや各会員企業の要望に応じて、</a:t>
            </a:r>
            <a:b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柔軟に新しいワーキンググループを立ち上げ、運営していく。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E0B57A-36C8-4A9F-B4F6-BFCC4F6099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8" name="吹き出し: 円形 12">
            <a:extLst>
              <a:ext uri="{FF2B5EF4-FFF2-40B4-BE49-F238E27FC236}">
                <a16:creationId xmlns:a16="http://schemas.microsoft.com/office/drawing/2014/main" id="{F45B690E-6D4A-4DF8-B4D1-9268F111F97D}"/>
              </a:ext>
            </a:extLst>
          </p:cNvPr>
          <p:cNvSpPr/>
          <p:nvPr/>
        </p:nvSpPr>
        <p:spPr>
          <a:xfrm>
            <a:off x="4042554" y="1320799"/>
            <a:ext cx="1609446" cy="519351"/>
          </a:xfrm>
          <a:prstGeom prst="wedgeEllipseCallout">
            <a:avLst>
              <a:gd name="adj1" fmla="val -66365"/>
              <a:gd name="adj2" fmla="val -1609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rIns="0" rtlCol="0" anchor="ctr">
            <a:spAutoFit/>
          </a:bodyPr>
          <a:lstStyle/>
          <a:p>
            <a:pPr algn="ctr"/>
            <a:r>
              <a:rPr kumimoji="1"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新規</a:t>
            </a:r>
            <a:r>
              <a:rPr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立上げ</a:t>
            </a:r>
            <a:endParaRPr kumimoji="1" lang="ja-JP" altLang="en-US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吹き出し: 円形 12">
            <a:extLst>
              <a:ext uri="{FF2B5EF4-FFF2-40B4-BE49-F238E27FC236}">
                <a16:creationId xmlns:a16="http://schemas.microsoft.com/office/drawing/2014/main" id="{F45B690E-6D4A-4DF8-B4D1-9268F111F97D}"/>
              </a:ext>
            </a:extLst>
          </p:cNvPr>
          <p:cNvSpPr/>
          <p:nvPr/>
        </p:nvSpPr>
        <p:spPr>
          <a:xfrm>
            <a:off x="5220000" y="2709000"/>
            <a:ext cx="1609446" cy="519351"/>
          </a:xfrm>
          <a:prstGeom prst="wedgeEllipseCallout">
            <a:avLst>
              <a:gd name="adj1" fmla="val -67075"/>
              <a:gd name="adj2" fmla="val 14715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rIns="0" rtlCol="0" anchor="ctr">
            <a:spAutoFit/>
          </a:bodyPr>
          <a:lstStyle/>
          <a:p>
            <a:pPr algn="ctr"/>
            <a:r>
              <a:rPr kumimoji="1"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新規</a:t>
            </a:r>
            <a:r>
              <a:rPr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立上げ</a:t>
            </a:r>
            <a:endParaRPr kumimoji="1" lang="ja-JP" altLang="en-US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02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D4B2F-FFFC-4D01-A62D-E69324AB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 ビジネスリレーション部会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ABBFDB-8BFB-4568-B669-BD33231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45" name="Rectangle 53">
            <a:extLst>
              <a:ext uri="{FF2B5EF4-FFF2-40B4-BE49-F238E27FC236}">
                <a16:creationId xmlns:a16="http://schemas.microsoft.com/office/drawing/2014/main" id="{A9EBB800-792F-4438-A6BD-14C9DE42D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292600"/>
            <a:ext cx="4823225" cy="129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027A6ABF-4779-4874-BC97-6FBEEC378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50" y="2853000"/>
            <a:ext cx="7917675" cy="1296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kumimoji="0" lang="en-US" altLang="ja-JP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8" name="Rectangle 49">
            <a:extLst>
              <a:ext uri="{FF2B5EF4-FFF2-40B4-BE49-F238E27FC236}">
                <a16:creationId xmlns:a16="http://schemas.microsoft.com/office/drawing/2014/main" id="{84F1CFA5-240A-485F-A3DB-B4915FCB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25538"/>
            <a:ext cx="17272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総会</a:t>
            </a:r>
          </a:p>
        </p:txBody>
      </p:sp>
      <p:sp>
        <p:nvSpPr>
          <p:cNvPr id="49" name="Text Box 63">
            <a:extLst>
              <a:ext uri="{FF2B5EF4-FFF2-40B4-BE49-F238E27FC236}">
                <a16:creationId xmlns:a16="http://schemas.microsoft.com/office/drawing/2014/main" id="{61C69608-1508-4E69-8495-51CF39778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46400"/>
            <a:ext cx="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2800" kern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5F442D71-1D4C-44EF-8202-1A4BE1F09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000"/>
            <a:ext cx="1728787" cy="338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</a:t>
            </a:r>
          </a:p>
        </p:txBody>
      </p:sp>
      <p:sp>
        <p:nvSpPr>
          <p:cNvPr id="51" name="テキスト ボックス 84">
            <a:extLst>
              <a:ext uri="{FF2B5EF4-FFF2-40B4-BE49-F238E27FC236}">
                <a16:creationId xmlns:a16="http://schemas.microsoft.com/office/drawing/2014/main" id="{E84D203F-F526-4E61-9C9A-E038355C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001" y="6021000"/>
            <a:ext cx="2448000" cy="43815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</a:t>
            </a: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Innovation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Steering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Board</a:t>
            </a:r>
            <a:endParaRPr lang="ja-JP" altLang="en-US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2" name="テキスト ボックス 87">
            <a:extLst>
              <a:ext uri="{FF2B5EF4-FFF2-40B4-BE49-F238E27FC236}">
                <a16:creationId xmlns:a16="http://schemas.microsoft.com/office/drawing/2014/main" id="{796922D1-3E30-4393-A97E-8FEBEBC46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001" y="5157000"/>
            <a:ext cx="1224000" cy="43180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国内外の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関連団体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9DC1A271-B1CF-428A-BF53-D09F12572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000" y="50130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54" name="Rectangle 125">
            <a:extLst>
              <a:ext uri="{FF2B5EF4-FFF2-40B4-BE49-F238E27FC236}">
                <a16:creationId xmlns:a16="http://schemas.microsoft.com/office/drawing/2014/main" id="{71CC2312-6629-41EB-95F7-6CDC47F80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000" y="3501000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技術</a:t>
            </a:r>
            <a:r>
              <a:rPr lang="ja-JP" altLang="en-GB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GB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6" name="Text Box 93">
            <a:extLst>
              <a:ext uri="{FF2B5EF4-FFF2-40B4-BE49-F238E27FC236}">
                <a16:creationId xmlns:a16="http://schemas.microsoft.com/office/drawing/2014/main" id="{7386A0CB-0513-4F31-9CE1-9F9D8E83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000" y="4653000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中村（</a:t>
            </a:r>
            <a:r>
              <a:rPr lang="en-US" altLang="ja-JP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NES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ja-JP" altLang="en-US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7" name="Text Box 127">
            <a:extLst>
              <a:ext uri="{FF2B5EF4-FFF2-40B4-BE49-F238E27FC236}">
                <a16:creationId xmlns:a16="http://schemas.microsoft.com/office/drawing/2014/main" id="{4251150A-4C1B-48EA-A073-A7A2F8D56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000" y="3141663"/>
            <a:ext cx="82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菅沼（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8" name="Rectangle 32">
            <a:extLst>
              <a:ext uri="{FF2B5EF4-FFF2-40B4-BE49-F238E27FC236}">
                <a16:creationId xmlns:a16="http://schemas.microsoft.com/office/drawing/2014/main" id="{AFFD53B7-FBAD-4BE2-9F09-26406BA9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000" y="3500175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グローバル部会</a:t>
            </a:r>
            <a:endParaRPr kumimoji="0" lang="ja-JP" altLang="en-GB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9" name="Text Box 93">
            <a:extLst>
              <a:ext uri="{FF2B5EF4-FFF2-40B4-BE49-F238E27FC236}">
                <a16:creationId xmlns:a16="http://schemas.microsoft.com/office/drawing/2014/main" id="{0DBB3EDD-5DB6-4D95-A6FF-DDA668A9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000" y="3162446"/>
            <a:ext cx="84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  <a:b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大木（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ED4F0AB8-A5E0-4E1B-9C0E-EA61A21F6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00" y="3501000"/>
            <a:ext cx="1152525" cy="5048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ビジネス</a:t>
            </a:r>
            <a:br>
              <a:rPr lang="en-US" altLang="ja-JP" sz="11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11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リレーション</a:t>
            </a:r>
            <a:r>
              <a:rPr lang="ja-JP" altLang="en-GB" sz="1100" b="1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US" altLang="ja-JP" sz="1100" b="1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1" name="Text Box 93">
            <a:extLst>
              <a:ext uri="{FF2B5EF4-FFF2-40B4-BE49-F238E27FC236}">
                <a16:creationId xmlns:a16="http://schemas.microsoft.com/office/drawing/2014/main" id="{7457371D-63A4-4AD0-A815-F098E0CB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00" y="3162300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河合（日立）</a:t>
            </a: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F87D890A-17B5-4C1A-B965-8255208EE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013325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63" name="Text Box 93">
            <a:extLst>
              <a:ext uri="{FF2B5EF4-FFF2-40B4-BE49-F238E27FC236}">
                <a16:creationId xmlns:a16="http://schemas.microsoft.com/office/drawing/2014/main" id="{4D5E265C-E733-4D00-B8C3-F03ED0CD5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500" y="4653000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片瀬（東京ガス）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AD66A40A-6545-491F-9473-1740D3CED565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>
            <a:off x="5435600" y="1465263"/>
            <a:ext cx="794" cy="2357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9075DA49-95E6-4711-83EF-F0475FD9C94E}"/>
              </a:ext>
            </a:extLst>
          </p:cNvPr>
          <p:cNvCxnSpPr>
            <a:cxnSpLocks/>
            <a:stCxn id="50" idx="2"/>
            <a:endCxn id="60" idx="0"/>
          </p:cNvCxnSpPr>
          <p:nvPr/>
        </p:nvCxnSpPr>
        <p:spPr>
          <a:xfrm flipH="1">
            <a:off x="5436263" y="2039138"/>
            <a:ext cx="131" cy="1461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55">
            <a:extLst>
              <a:ext uri="{FF2B5EF4-FFF2-40B4-BE49-F238E27FC236}">
                <a16:creationId xmlns:a16="http://schemas.microsoft.com/office/drawing/2014/main" id="{245ADB8C-F008-4BEE-B0BD-C709B19EECD1}"/>
              </a:ext>
            </a:extLst>
          </p:cNvPr>
          <p:cNvCxnSpPr>
            <a:cxnSpLocks/>
            <a:stCxn id="50" idx="2"/>
            <a:endCxn id="54" idx="0"/>
          </p:cNvCxnSpPr>
          <p:nvPr/>
        </p:nvCxnSpPr>
        <p:spPr>
          <a:xfrm rot="5400000">
            <a:off x="3841266" y="1905872"/>
            <a:ext cx="1461862" cy="17283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55">
            <a:extLst>
              <a:ext uri="{FF2B5EF4-FFF2-40B4-BE49-F238E27FC236}">
                <a16:creationId xmlns:a16="http://schemas.microsoft.com/office/drawing/2014/main" id="{96799FF3-6839-4460-9BA6-582B41978CEF}"/>
              </a:ext>
            </a:extLst>
          </p:cNvPr>
          <p:cNvCxnSpPr>
            <a:cxnSpLocks/>
            <a:stCxn id="50" idx="2"/>
            <a:endCxn id="58" idx="0"/>
          </p:cNvCxnSpPr>
          <p:nvPr/>
        </p:nvCxnSpPr>
        <p:spPr>
          <a:xfrm rot="16200000" flipH="1">
            <a:off x="5569679" y="1905853"/>
            <a:ext cx="1461037" cy="172760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55">
            <a:extLst>
              <a:ext uri="{FF2B5EF4-FFF2-40B4-BE49-F238E27FC236}">
                <a16:creationId xmlns:a16="http://schemas.microsoft.com/office/drawing/2014/main" id="{B8AE1D09-5847-4199-AC6D-F195DBD1FB43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rot="5400000">
            <a:off x="2898288" y="4203287"/>
            <a:ext cx="1007175" cy="61225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55">
            <a:extLst>
              <a:ext uri="{FF2B5EF4-FFF2-40B4-BE49-F238E27FC236}">
                <a16:creationId xmlns:a16="http://schemas.microsoft.com/office/drawing/2014/main" id="{8153A0E8-53AA-473C-BD53-61C95D2F30C1}"/>
              </a:ext>
            </a:extLst>
          </p:cNvPr>
          <p:cNvCxnSpPr>
            <a:cxnSpLocks/>
            <a:stCxn id="54" idx="2"/>
            <a:endCxn id="62" idx="0"/>
          </p:cNvCxnSpPr>
          <p:nvPr/>
        </p:nvCxnSpPr>
        <p:spPr>
          <a:xfrm rot="16200000" flipH="1">
            <a:off x="3510081" y="4203744"/>
            <a:ext cx="1007500" cy="61166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上下矢印 49">
            <a:extLst>
              <a:ext uri="{FF2B5EF4-FFF2-40B4-BE49-F238E27FC236}">
                <a16:creationId xmlns:a16="http://schemas.microsoft.com/office/drawing/2014/main" id="{9C9EE4BB-5904-43F9-8ABB-2AD524EDCE24}"/>
              </a:ext>
            </a:extLst>
          </p:cNvPr>
          <p:cNvSpPr/>
          <p:nvPr/>
        </p:nvSpPr>
        <p:spPr bwMode="auto">
          <a:xfrm>
            <a:off x="6948000" y="4077000"/>
            <a:ext cx="432000" cy="1871663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1" name="上下矢印 49">
            <a:extLst>
              <a:ext uri="{FF2B5EF4-FFF2-40B4-BE49-F238E27FC236}">
                <a16:creationId xmlns:a16="http://schemas.microsoft.com/office/drawing/2014/main" id="{06A4DA58-C748-467B-9851-5607D6F89670}"/>
              </a:ext>
            </a:extLst>
          </p:cNvPr>
          <p:cNvSpPr/>
          <p:nvPr/>
        </p:nvSpPr>
        <p:spPr bwMode="auto">
          <a:xfrm>
            <a:off x="7884000" y="4221000"/>
            <a:ext cx="395288" cy="863600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2" name="Rectangle 50">
            <a:extLst>
              <a:ext uri="{FF2B5EF4-FFF2-40B4-BE49-F238E27FC236}">
                <a16:creationId xmlns:a16="http://schemas.microsoft.com/office/drawing/2014/main" id="{8ED89638-BFA2-41CD-88F8-C9EEAA3C3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163" y="2277000"/>
            <a:ext cx="17280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828FFC49-882C-4755-9149-08D2E7AA0777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5436000" y="2446863"/>
            <a:ext cx="5381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93">
            <a:extLst>
              <a:ext uri="{FF2B5EF4-FFF2-40B4-BE49-F238E27FC236}">
                <a16:creationId xmlns:a16="http://schemas.microsoft.com/office/drawing/2014/main" id="{EE8EA59B-15A6-4E97-B9B7-0BB1CBB2B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3" y="1629000"/>
            <a:ext cx="1062137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野山（富士通）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副運営委員長：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稲葉（ＳＲＡ ＯＳＳ）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FE6536-F426-4269-9948-732798804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8D4EBED4-5A19-46E3-9810-478B16548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836999"/>
            <a:ext cx="3382962" cy="16560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8522" tIns="29261" rIns="58522" bIns="29261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　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黒坂　肇　（サイオステクノロジー株式会社）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副理事長：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河合　亮　（株式会社日立製作所）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菅沼　公夫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大木　一浩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    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野山　孝太郎　（富士通株式会社）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ja-JP" altLang="en-US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理事：　　   </a:t>
            </a:r>
            <a:r>
              <a:rPr lang="en-US" altLang="ja-JP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u="sng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塩谷  幸治 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lang="en-US" altLang="ja-JP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ソリューションイノベータ株式会社）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事務局長：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黒田　知幸　（コル・レーニョ株式会社）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顧問：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吉田　正敏</a:t>
            </a:r>
          </a:p>
        </p:txBody>
      </p:sp>
    </p:spTree>
    <p:extLst>
      <p:ext uri="{BB962C8B-B14F-4D97-AF65-F5344CB8AC3E}">
        <p14:creationId xmlns:p14="http://schemas.microsoft.com/office/powerpoint/2010/main" val="376258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18930-E219-4DC2-9806-D84F3201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 ビジネスリレーション部会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4874D-242C-41AA-B49D-D2C0EB0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200F374A-847A-4E29-B08D-0DA2487A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7000"/>
            <a:ext cx="431450" cy="863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目的</a:t>
            </a: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22317FC1-D5EA-4620-9C76-4C15F42CC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837000"/>
            <a:ext cx="7335402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市場における本団体の知名度向上と新しい仲間づくり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:a16="http://schemas.microsoft.com/office/drawing/2014/main" id="{C5EA9195-8048-4B0B-9EC8-7A70DFA9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25644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</a:t>
            </a:r>
          </a:p>
        </p:txBody>
      </p:sp>
      <p:sp>
        <p:nvSpPr>
          <p:cNvPr id="10" name="Rectangle 50">
            <a:extLst>
              <a:ext uri="{FF2B5EF4-FFF2-40B4-BE49-F238E27FC236}">
                <a16:creationId xmlns:a16="http://schemas.microsoft.com/office/drawing/2014/main" id="{DB24F176-400E-4605-A735-3B73CE6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97000"/>
            <a:ext cx="777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昨年はコロナ影響で活動できず、部会として初年度の位置付けで推進していく。</a:t>
            </a:r>
            <a:br>
              <a:rPr kumimoji="0" lang="en-US" altLang="ja-JP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一緒に活動を盛り上げてくれるメンバーを募集します。</a:t>
            </a:r>
            <a:r>
              <a:rPr kumimoji="0" lang="en-US" altLang="ja-JP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(</a:t>
            </a: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会員の皆さまに対してメールで募集のご連絡をします）</a:t>
            </a:r>
            <a:endParaRPr kumimoji="0" lang="en-US" altLang="ja-JP" sz="18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会員企業間での仲間づくり</a:t>
            </a:r>
            <a:r>
              <a:rPr kumimoji="0" lang="ja-JP" altLang="en-US" sz="11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（検討中含む）</a:t>
            </a:r>
            <a:endParaRPr kumimoji="0" lang="en-US" altLang="ja-JP" sz="2000" b="1" u="sng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536575" lvl="1" indent="-261938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会員企業に限定した情報交換の場の実施（オンライン含む）</a:t>
            </a:r>
            <a:endParaRPr kumimoji="0" lang="en-US" altLang="ja-JP" sz="18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536575" lvl="1" indent="-261938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会員企業が提供するサービスを整理（サービスマップ）</a:t>
            </a:r>
            <a:br>
              <a:rPr kumimoji="0" lang="en-US" altLang="ja-JP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→ビジネス推進で足りないパーツを会員企業間で補う</a:t>
            </a:r>
            <a:endParaRPr kumimoji="0" lang="en-US" altLang="ja-JP" sz="6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160337" indent="-3429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団体の知名度向上→新しい層の会員企業の取り込み</a:t>
            </a:r>
            <a:endParaRPr kumimoji="0" lang="en-US" altLang="ja-JP" sz="1800" b="1" u="sng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536575" lvl="1" indent="-261938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活動内容を情報発信</a:t>
            </a:r>
            <a:r>
              <a:rPr kumimoji="0" lang="en-US" altLang="ja-JP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(</a:t>
            </a: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記事投稿、講演など</a:t>
            </a:r>
            <a:r>
              <a:rPr kumimoji="0" lang="en-US" altLang="ja-JP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)</a:t>
            </a:r>
            <a:r>
              <a:rPr kumimoji="0" lang="ja-JP" altLang="en-US" sz="18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する機会の創出</a:t>
            </a:r>
            <a:endParaRPr kumimoji="0" lang="en-US" altLang="ja-JP" sz="18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br>
              <a:rPr kumimoji="0" lang="en-US" altLang="ja-JP" sz="6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en-US" altLang="ja-JP" sz="16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※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イベント・情報発信の実施は、運営委員会と連携して実施する</a:t>
            </a:r>
            <a:endParaRPr kumimoji="0" lang="en-US" altLang="ja-JP" sz="18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33AB9F65-97AE-4301-9A7D-7DE8202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844662"/>
            <a:ext cx="431450" cy="576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体制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7CAFE74F-6915-4937-99C4-737E449B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1844661"/>
            <a:ext cx="7335402" cy="5763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部会長：河合 亮（日立製作所）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EBF060-9AD9-462E-A256-9E987F3052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19A32D87-4BFA-44CD-ABA0-67E97526D5E8}"/>
              </a:ext>
            </a:extLst>
          </p:cNvPr>
          <p:cNvSpPr/>
          <p:nvPr/>
        </p:nvSpPr>
        <p:spPr>
          <a:xfrm>
            <a:off x="6372000" y="1557000"/>
            <a:ext cx="2567450" cy="1298377"/>
          </a:xfrm>
          <a:prstGeom prst="wedgeEllipseCallout">
            <a:avLst>
              <a:gd name="adj1" fmla="val -57332"/>
              <a:gd name="adj2" fmla="val -50108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rIns="0" rtlCol="0" anchor="ctr">
            <a:spAutoFit/>
          </a:bodyPr>
          <a:lstStyle/>
          <a:p>
            <a:pPr algn="ctr"/>
            <a:r>
              <a:rPr kumimoji="1"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旧広報部会を改称</a:t>
            </a:r>
            <a:endParaRPr kumimoji="1" lang="en-US" altLang="ja-JP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kumimoji="1"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広報機能は</a:t>
            </a:r>
            <a:endParaRPr kumimoji="1" lang="en-US" altLang="ja-JP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lang="ja-JP" altLang="en-US" sz="1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運営委員会に移管</a:t>
            </a:r>
            <a:endParaRPr kumimoji="1" lang="ja-JP" altLang="en-US" sz="1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50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D4B2F-FFFC-4D01-A62D-E69324AB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8.</a:t>
            </a:r>
            <a:r>
              <a:rPr kumimoji="1" lang="ja-JP" altLang="en-US" dirty="0"/>
              <a:t> グローバル部会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ABBFDB-8BFB-4568-B669-BD33231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45" name="Rectangle 53">
            <a:extLst>
              <a:ext uri="{FF2B5EF4-FFF2-40B4-BE49-F238E27FC236}">
                <a16:creationId xmlns:a16="http://schemas.microsoft.com/office/drawing/2014/main" id="{A31EB2F3-5FBE-40C6-973A-6DBF453CC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292600"/>
            <a:ext cx="4823225" cy="129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44557A23-807C-4901-9689-7F4ACAF15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50" y="2853000"/>
            <a:ext cx="7917675" cy="1296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kumimoji="0" lang="en-US" altLang="ja-JP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8" name="Rectangle 49">
            <a:extLst>
              <a:ext uri="{FF2B5EF4-FFF2-40B4-BE49-F238E27FC236}">
                <a16:creationId xmlns:a16="http://schemas.microsoft.com/office/drawing/2014/main" id="{C52FE293-FE51-4A49-B30B-7DDB8B3F2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25538"/>
            <a:ext cx="17272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総会</a:t>
            </a:r>
          </a:p>
        </p:txBody>
      </p:sp>
      <p:sp>
        <p:nvSpPr>
          <p:cNvPr id="49" name="Text Box 63">
            <a:extLst>
              <a:ext uri="{FF2B5EF4-FFF2-40B4-BE49-F238E27FC236}">
                <a16:creationId xmlns:a16="http://schemas.microsoft.com/office/drawing/2014/main" id="{6BFB3080-046D-43A9-8D8F-D241549C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46400"/>
            <a:ext cx="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2800" kern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9BE20478-9E64-4A3E-90DD-D427FAD81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000"/>
            <a:ext cx="1728787" cy="338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</a:t>
            </a:r>
          </a:p>
        </p:txBody>
      </p:sp>
      <p:sp>
        <p:nvSpPr>
          <p:cNvPr id="51" name="テキスト ボックス 84">
            <a:extLst>
              <a:ext uri="{FF2B5EF4-FFF2-40B4-BE49-F238E27FC236}">
                <a16:creationId xmlns:a16="http://schemas.microsoft.com/office/drawing/2014/main" id="{CB3A3D78-9D7C-4F79-8C90-1F153384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001" y="6021000"/>
            <a:ext cx="2448000" cy="43815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</a:t>
            </a: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Innovation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Steering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Board</a:t>
            </a:r>
            <a:endParaRPr lang="ja-JP" altLang="en-US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2" name="テキスト ボックス 87">
            <a:extLst>
              <a:ext uri="{FF2B5EF4-FFF2-40B4-BE49-F238E27FC236}">
                <a16:creationId xmlns:a16="http://schemas.microsoft.com/office/drawing/2014/main" id="{C4805F33-B587-4344-8B3D-E7CA99219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001" y="5157000"/>
            <a:ext cx="1224000" cy="43180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国内外の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関連団体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982B7CB2-FF32-4F19-B879-5607A9EC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000" y="50130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54" name="Rectangle 125">
            <a:extLst>
              <a:ext uri="{FF2B5EF4-FFF2-40B4-BE49-F238E27FC236}">
                <a16:creationId xmlns:a16="http://schemas.microsoft.com/office/drawing/2014/main" id="{D7C52B1C-159B-45DF-BCD1-0673CEACA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000" y="3501000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技術</a:t>
            </a:r>
            <a:r>
              <a:rPr lang="ja-JP" altLang="en-GB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GB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6" name="Text Box 93">
            <a:extLst>
              <a:ext uri="{FF2B5EF4-FFF2-40B4-BE49-F238E27FC236}">
                <a16:creationId xmlns:a16="http://schemas.microsoft.com/office/drawing/2014/main" id="{923E882F-BBAE-4604-94A5-FFDE162F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000" y="4653000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中村（</a:t>
            </a:r>
            <a:r>
              <a:rPr lang="en-US" altLang="ja-JP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NES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ja-JP" altLang="en-US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7" name="Text Box 127">
            <a:extLst>
              <a:ext uri="{FF2B5EF4-FFF2-40B4-BE49-F238E27FC236}">
                <a16:creationId xmlns:a16="http://schemas.microsoft.com/office/drawing/2014/main" id="{0B4131BA-D2E0-4A91-A045-DA18A621A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000" y="3141663"/>
            <a:ext cx="82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菅沼（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8" name="Rectangle 32">
            <a:extLst>
              <a:ext uri="{FF2B5EF4-FFF2-40B4-BE49-F238E27FC236}">
                <a16:creationId xmlns:a16="http://schemas.microsoft.com/office/drawing/2014/main" id="{25317681-D467-463C-968C-04DFA2FE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000" y="3500175"/>
            <a:ext cx="1152000" cy="5048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グローバル部会</a:t>
            </a:r>
            <a:endParaRPr kumimoji="0" lang="ja-JP" altLang="en-GB" sz="1400" b="1" kern="0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9" name="Text Box 93">
            <a:extLst>
              <a:ext uri="{FF2B5EF4-FFF2-40B4-BE49-F238E27FC236}">
                <a16:creationId xmlns:a16="http://schemas.microsoft.com/office/drawing/2014/main" id="{650AD5F5-73DB-478F-B76C-3955127FC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000" y="3162446"/>
            <a:ext cx="84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  <a:b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大木（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2726D44C-F896-4D8A-9A53-126029C39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00" y="3501000"/>
            <a:ext cx="11525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ビジネス</a:t>
            </a:r>
            <a:b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リレーション</a:t>
            </a:r>
            <a:r>
              <a:rPr lang="ja-JP" altLang="en-GB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1" name="Text Box 93">
            <a:extLst>
              <a:ext uri="{FF2B5EF4-FFF2-40B4-BE49-F238E27FC236}">
                <a16:creationId xmlns:a16="http://schemas.microsoft.com/office/drawing/2014/main" id="{86109E92-9138-46E3-B431-C0FBBB1B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00" y="3162300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河合（日立）</a:t>
            </a: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9C7A10F7-3EBA-4DC3-BAB5-B6A68E0C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013325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63" name="Text Box 93">
            <a:extLst>
              <a:ext uri="{FF2B5EF4-FFF2-40B4-BE49-F238E27FC236}">
                <a16:creationId xmlns:a16="http://schemas.microsoft.com/office/drawing/2014/main" id="{F73D5A0B-2427-4B9F-8A51-9F8DC2B15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500" y="4653000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片瀬（東京ガス）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0A4E82C-6971-4C8E-A68B-FDCCEE04AFDC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>
            <a:off x="5435600" y="1465263"/>
            <a:ext cx="794" cy="2357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2476B8F3-28FB-4B7F-8BDD-5D22A51BD9B4}"/>
              </a:ext>
            </a:extLst>
          </p:cNvPr>
          <p:cNvCxnSpPr>
            <a:cxnSpLocks/>
            <a:stCxn id="50" idx="2"/>
            <a:endCxn id="60" idx="0"/>
          </p:cNvCxnSpPr>
          <p:nvPr/>
        </p:nvCxnSpPr>
        <p:spPr>
          <a:xfrm flipH="1">
            <a:off x="5436263" y="2039138"/>
            <a:ext cx="131" cy="1461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55">
            <a:extLst>
              <a:ext uri="{FF2B5EF4-FFF2-40B4-BE49-F238E27FC236}">
                <a16:creationId xmlns:a16="http://schemas.microsoft.com/office/drawing/2014/main" id="{9A5DB05F-7EBC-41C4-BA18-F1044E96B2E0}"/>
              </a:ext>
            </a:extLst>
          </p:cNvPr>
          <p:cNvCxnSpPr>
            <a:cxnSpLocks/>
            <a:stCxn id="50" idx="2"/>
            <a:endCxn id="54" idx="0"/>
          </p:cNvCxnSpPr>
          <p:nvPr/>
        </p:nvCxnSpPr>
        <p:spPr>
          <a:xfrm rot="5400000">
            <a:off x="3841266" y="1905872"/>
            <a:ext cx="1461862" cy="17283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55">
            <a:extLst>
              <a:ext uri="{FF2B5EF4-FFF2-40B4-BE49-F238E27FC236}">
                <a16:creationId xmlns:a16="http://schemas.microsoft.com/office/drawing/2014/main" id="{80E6E6E1-94C5-4314-8530-BECA6AE1AAB5}"/>
              </a:ext>
            </a:extLst>
          </p:cNvPr>
          <p:cNvCxnSpPr>
            <a:cxnSpLocks/>
            <a:stCxn id="50" idx="2"/>
            <a:endCxn id="58" idx="0"/>
          </p:cNvCxnSpPr>
          <p:nvPr/>
        </p:nvCxnSpPr>
        <p:spPr>
          <a:xfrm rot="16200000" flipH="1">
            <a:off x="5569679" y="1905853"/>
            <a:ext cx="1461037" cy="172760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55">
            <a:extLst>
              <a:ext uri="{FF2B5EF4-FFF2-40B4-BE49-F238E27FC236}">
                <a16:creationId xmlns:a16="http://schemas.microsoft.com/office/drawing/2014/main" id="{ECBE29F1-DDCC-4338-B0CA-7F3EDB202CAB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rot="5400000">
            <a:off x="2898288" y="4203287"/>
            <a:ext cx="1007175" cy="61225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55">
            <a:extLst>
              <a:ext uri="{FF2B5EF4-FFF2-40B4-BE49-F238E27FC236}">
                <a16:creationId xmlns:a16="http://schemas.microsoft.com/office/drawing/2014/main" id="{18CC83F2-EC37-4CF3-8C9C-A927DB40BA04}"/>
              </a:ext>
            </a:extLst>
          </p:cNvPr>
          <p:cNvCxnSpPr>
            <a:cxnSpLocks/>
            <a:stCxn id="54" idx="2"/>
            <a:endCxn id="62" idx="0"/>
          </p:cNvCxnSpPr>
          <p:nvPr/>
        </p:nvCxnSpPr>
        <p:spPr>
          <a:xfrm rot="16200000" flipH="1">
            <a:off x="3510081" y="4203744"/>
            <a:ext cx="1007500" cy="61166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上下矢印 49">
            <a:extLst>
              <a:ext uri="{FF2B5EF4-FFF2-40B4-BE49-F238E27FC236}">
                <a16:creationId xmlns:a16="http://schemas.microsoft.com/office/drawing/2014/main" id="{6C7D8292-C85F-4C02-BBBE-A803DF950A54}"/>
              </a:ext>
            </a:extLst>
          </p:cNvPr>
          <p:cNvSpPr/>
          <p:nvPr/>
        </p:nvSpPr>
        <p:spPr bwMode="auto">
          <a:xfrm>
            <a:off x="6948000" y="4077000"/>
            <a:ext cx="432000" cy="1871663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1" name="上下矢印 49">
            <a:extLst>
              <a:ext uri="{FF2B5EF4-FFF2-40B4-BE49-F238E27FC236}">
                <a16:creationId xmlns:a16="http://schemas.microsoft.com/office/drawing/2014/main" id="{0D824B3A-3534-4F58-BD2B-1EA09977C303}"/>
              </a:ext>
            </a:extLst>
          </p:cNvPr>
          <p:cNvSpPr/>
          <p:nvPr/>
        </p:nvSpPr>
        <p:spPr bwMode="auto">
          <a:xfrm>
            <a:off x="7884000" y="4221000"/>
            <a:ext cx="395288" cy="863600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2" name="Rectangle 50">
            <a:extLst>
              <a:ext uri="{FF2B5EF4-FFF2-40B4-BE49-F238E27FC236}">
                <a16:creationId xmlns:a16="http://schemas.microsoft.com/office/drawing/2014/main" id="{76B62B6F-5F68-4383-A4AB-CAF8C5C80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163" y="2277000"/>
            <a:ext cx="17280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C71498C1-50CA-460C-9211-997892B3E1CC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5436000" y="2446863"/>
            <a:ext cx="5381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93">
            <a:extLst>
              <a:ext uri="{FF2B5EF4-FFF2-40B4-BE49-F238E27FC236}">
                <a16:creationId xmlns:a16="http://schemas.microsoft.com/office/drawing/2014/main" id="{64324C86-6C93-4DCF-892A-8714DEAFF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3" y="1629000"/>
            <a:ext cx="1062137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野山（富士通）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副運営委員長：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稲葉（ＳＲＡ ＯＳＳ）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7AC95C-DAA5-4701-840A-BB90BDE45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6038E7BD-038B-4857-8E76-76D3F2E4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836999"/>
            <a:ext cx="3382962" cy="16560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8522" tIns="29261" rIns="58522" bIns="29261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　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黒坂　肇　（サイオステクノロジー株式会社）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副理事長：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河合　亮　（株式会社日立製作所）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菅沼　公夫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大木　一浩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    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野山　孝太郎　（富士通株式会社）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ja-JP" altLang="en-US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理事：　　   </a:t>
            </a:r>
            <a:r>
              <a:rPr lang="en-US" altLang="ja-JP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u="sng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塩谷  幸治 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lang="en-US" altLang="ja-JP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ソリューションイノベータ株式会社）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事務局長：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黒田　知幸　（コル・レーニョ株式会社）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顧問：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吉田　正敏</a:t>
            </a:r>
          </a:p>
        </p:txBody>
      </p:sp>
    </p:spTree>
    <p:extLst>
      <p:ext uri="{BB962C8B-B14F-4D97-AF65-F5344CB8AC3E}">
        <p14:creationId xmlns:p14="http://schemas.microsoft.com/office/powerpoint/2010/main" val="2367220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18930-E219-4DC2-9806-D84F3201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８</a:t>
            </a:r>
            <a:r>
              <a:rPr kumimoji="1" lang="en-US" altLang="ja-JP" dirty="0"/>
              <a:t>.</a:t>
            </a:r>
            <a:r>
              <a:rPr kumimoji="1" lang="ja-JP" altLang="en-US" dirty="0"/>
              <a:t> グローバル部会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4874D-242C-41AA-B49D-D2C0EB0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200F374A-847A-4E29-B08D-0DA2487A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7000"/>
            <a:ext cx="431450" cy="863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目的</a:t>
            </a: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22317FC1-D5EA-4620-9C76-4C15F42CC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837000"/>
            <a:ext cx="7335402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北東アジアＯＳＳ推進フォーラム活動の具体策検討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:a16="http://schemas.microsoft.com/office/drawing/2014/main" id="{C5EA9195-8048-4B0B-9EC8-7A70DFA9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25644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</a:t>
            </a:r>
          </a:p>
        </p:txBody>
      </p:sp>
      <p:sp>
        <p:nvSpPr>
          <p:cNvPr id="10" name="Rectangle 50">
            <a:extLst>
              <a:ext uri="{FF2B5EF4-FFF2-40B4-BE49-F238E27FC236}">
                <a16:creationId xmlns:a16="http://schemas.microsoft.com/office/drawing/2014/main" id="{DB24F176-400E-4605-A735-3B73CE6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97000"/>
            <a:ext cx="777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北東アジアＯＳＳ推進フォーラムの今後の取り組み方向性を検討するために設置されているＩＳＢ（Ｉｎｎｏｖａｔｉｏｎ　Ｓｔｅｅｒｉｎｇ　Ｂｏａｒｄ）をＦｔｏＦで実施し、今後の具体的な活動方向性を</a:t>
            </a:r>
            <a:r>
              <a:rPr kumimoji="0" lang="ja-JP" altLang="en-US" sz="2400" kern="0" dirty="0" err="1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</a:t>
            </a:r>
            <a:r>
              <a:rPr kumimoji="0" lang="ja-JP" altLang="en-US" sz="24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議論を進める</a:t>
            </a:r>
            <a:endParaRPr kumimoji="0" lang="en-US" altLang="ja-JP" sz="24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ただし、各国の</a:t>
            </a:r>
            <a:r>
              <a:rPr kumimoji="0" lang="ja-JP" altLang="en-US" sz="2400" b="1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新型コロナ対策</a:t>
            </a:r>
            <a:r>
              <a:rPr kumimoji="0" lang="ja-JP" altLang="en-US" sz="24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が落ち着くことが前提</a:t>
            </a:r>
            <a:endParaRPr kumimoji="0" lang="en-US" altLang="ja-JP" sz="24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現在と同等の状況が継続する場合は、活動停滞とする</a:t>
            </a:r>
            <a:endParaRPr kumimoji="0" lang="en-US" altLang="ja-JP" sz="2400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33AB9F65-97AE-4301-9A7D-7DE8202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844662"/>
            <a:ext cx="431450" cy="576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体制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7CAFE74F-6915-4937-99C4-737E449B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1844661"/>
            <a:ext cx="7335402" cy="5763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部会長：大木 一浩（日本電気）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EBF060-9AD9-462E-A256-9E987F3052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152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正方形/長方形 1">
            <a:extLst>
              <a:ext uri="{FF2B5EF4-FFF2-40B4-BE49-F238E27FC236}">
                <a16:creationId xmlns:a16="http://schemas.microsoft.com/office/drawing/2014/main" id="{088691B6-D16D-4C7B-9014-17CC3E0D7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57564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0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16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140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9pPr>
          </a:lstStyle>
          <a:p>
            <a:pPr algn="ctr"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ja-JP" altLang="en-US" sz="18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5363" name="図 2">
            <a:extLst>
              <a:ext uri="{FF2B5EF4-FFF2-40B4-BE49-F238E27FC236}">
                <a16:creationId xmlns:a16="http://schemas.microsoft.com/office/drawing/2014/main" id="{81AD44C7-BF7A-432A-94A1-49B92C2D8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060575"/>
            <a:ext cx="3706813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ABA9F3-8A7E-4AA7-B48F-74B4552BD1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051D08-BD46-4C6E-B027-82BCB4D03BE2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854D6738-F244-463E-BF23-CC4F52CE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19EAEC87-6E95-4479-8074-86F546AB4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840544"/>
            <a:ext cx="8001000" cy="5038725"/>
          </a:xfrm>
        </p:spPr>
        <p:txBody>
          <a:bodyPr/>
          <a:lstStyle/>
          <a:p>
            <a:pPr marL="33337" indent="0" eaLnBrk="1" hangingPunct="1">
              <a:buClr>
                <a:schemeClr val="tx2"/>
              </a:buClr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（理事会</a:t>
            </a:r>
            <a:r>
              <a:rPr lang="en-US" altLang="ja-JP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年度活動方針案）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96938" lvl="2" indent="-450850" eaLnBrk="1" hangingPunct="1">
              <a:buClr>
                <a:schemeClr val="tx2"/>
              </a:buClr>
              <a:buFont typeface="Verdana" panose="020B0604030504040204" pitchFamily="34" charset="0"/>
              <a:buAutoNum type="arabicPeriod"/>
            </a:pP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背景</a:t>
            </a:r>
            <a:endParaRPr lang="en-US" altLang="ja-JP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96938" lvl="2" indent="-450850" eaLnBrk="1" hangingPunct="1">
              <a:buClr>
                <a:schemeClr val="tx2"/>
              </a:buClr>
              <a:buFont typeface="Verdana" panose="020B0604030504040204" pitchFamily="34" charset="0"/>
              <a:buAutoNum type="arabicPeriod"/>
            </a:pPr>
            <a:r>
              <a:rPr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年度の活動指針・目標</a:t>
            </a:r>
          </a:p>
          <a:p>
            <a:pPr marL="896938" lvl="2" indent="-450850" eaLnBrk="1" hangingPunct="1">
              <a:buClr>
                <a:schemeClr val="tx2"/>
              </a:buClr>
              <a:buFont typeface="Verdana" panose="020B0604030504040204" pitchFamily="34" charset="0"/>
              <a:buAutoNum type="arabicPeriod"/>
            </a:pPr>
            <a:r>
              <a:rPr lang="ja-JP" altLang="en-US" sz="2400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今年度フォーラム体制について</a:t>
            </a:r>
          </a:p>
          <a:p>
            <a:pPr>
              <a:buClrTx/>
              <a:buFont typeface="Wingdings" panose="05000000000000000000" pitchFamily="2" charset="2"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（各部会</a:t>
            </a:r>
            <a:r>
              <a:rPr lang="en-US" altLang="ja-JP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  <a:r>
              <a:rPr lang="ja-JP" altLang="en-US" sz="24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年度活動計画案）</a:t>
            </a:r>
            <a:endParaRPr lang="en-US" altLang="ja-JP" sz="24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8687" lvl="1" indent="-457200">
              <a:buClrTx/>
              <a:buFont typeface="+mj-lt"/>
              <a:buAutoNum type="arabicPeriod" startAt="4"/>
            </a:pPr>
            <a:r>
              <a:rPr lang="ja-JP" altLang="en-US" sz="2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理事会</a:t>
            </a:r>
            <a:endParaRPr lang="en-US" altLang="ja-JP" sz="2400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8687" lvl="1" indent="-457200">
              <a:buClrTx/>
              <a:buFont typeface="+mj-lt"/>
              <a:buAutoNum type="arabicPeriod" startAt="4"/>
            </a:pPr>
            <a:r>
              <a:rPr lang="ja-JP" altLang="en-US" sz="2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運営委員会</a:t>
            </a:r>
            <a:r>
              <a:rPr lang="en-US" altLang="ja-JP" sz="2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	</a:t>
            </a:r>
          </a:p>
          <a:p>
            <a:pPr marL="928687" lvl="1" indent="-457200">
              <a:buClrTx/>
              <a:buFont typeface="+mj-lt"/>
              <a:buAutoNum type="arabicPeriod" startAt="4"/>
            </a:pPr>
            <a:r>
              <a:rPr lang="ja-JP" altLang="en-US" sz="2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技術部会</a:t>
            </a:r>
            <a:endParaRPr lang="en-US" altLang="ja-JP" sz="2400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8687" lvl="1" indent="-457200">
              <a:buClrTx/>
              <a:buFont typeface="+mj-lt"/>
              <a:buAutoNum type="arabicPeriod" startAt="4"/>
            </a:pPr>
            <a:r>
              <a:rPr lang="ja-JP" altLang="en-US" sz="2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ビジネスリレーション部会</a:t>
            </a:r>
            <a:endParaRPr lang="en-US" altLang="ja-JP" sz="2400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8687" lvl="1" indent="-457200">
              <a:buClrTx/>
              <a:buFont typeface="+mj-lt"/>
              <a:buAutoNum type="arabicPeriod" startAt="4"/>
            </a:pPr>
            <a:r>
              <a:rPr lang="ja-JP" altLang="en-US" sz="2400" dirty="0">
                <a:solidFill>
                  <a:schemeClr val="tx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グローバル部会</a:t>
            </a:r>
            <a:endParaRPr lang="en-US" altLang="ja-JP" sz="2400" dirty="0">
              <a:solidFill>
                <a:schemeClr val="tx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2DE3C8-DD85-4C52-9F34-EEEFCBDA8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807B03-8A4D-4F25-A77F-81ED97AC4079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5DC120-E37B-4568-8029-CADF71AB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2021 Japan OSS Promotion Forum </a:t>
            </a:r>
            <a:endParaRPr lang="en-US" altLang="ja-JP" dirty="0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575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C9CA3-EF02-47DB-9AA9-8B64A77A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 背景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A16144-A456-4CF3-BCB0-159E8CFD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0FF40C4-3AE4-4A9D-8997-CCD5E391AF60}"/>
              </a:ext>
            </a:extLst>
          </p:cNvPr>
          <p:cNvSpPr/>
          <p:nvPr/>
        </p:nvSpPr>
        <p:spPr bwMode="gray">
          <a:xfrm>
            <a:off x="756000" y="1773000"/>
            <a:ext cx="3744000" cy="288000"/>
          </a:xfrm>
          <a:prstGeom prst="rect">
            <a:avLst/>
          </a:prstGeom>
          <a:solidFill>
            <a:srgbClr val="87867E"/>
          </a:solidFill>
          <a:ln w="25400" cap="flat" cmpd="sng" algn="ctr">
            <a:solidFill>
              <a:srgbClr val="87867E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昔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EBE6D90-89AB-404A-AD72-35F97D26FC72}"/>
              </a:ext>
            </a:extLst>
          </p:cNvPr>
          <p:cNvSpPr/>
          <p:nvPr/>
        </p:nvSpPr>
        <p:spPr bwMode="gray">
          <a:xfrm>
            <a:off x="4644000" y="1773000"/>
            <a:ext cx="3925324" cy="318566"/>
          </a:xfrm>
          <a:prstGeom prst="rect">
            <a:avLst/>
          </a:prstGeom>
          <a:solidFill>
            <a:srgbClr val="87867E"/>
          </a:solidFill>
          <a:ln w="25400" cap="flat" cmpd="sng" algn="ctr">
            <a:solidFill>
              <a:srgbClr val="87867E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今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076DCC2E-47F1-4217-A7C5-2F0B559B4C80}"/>
              </a:ext>
            </a:extLst>
          </p:cNvPr>
          <p:cNvSpPr/>
          <p:nvPr/>
        </p:nvSpPr>
        <p:spPr bwMode="gray">
          <a:xfrm>
            <a:off x="4211960" y="1845000"/>
            <a:ext cx="720080" cy="144000"/>
          </a:xfrm>
          <a:prstGeom prst="rightArrow">
            <a:avLst/>
          </a:prstGeom>
          <a:solidFill>
            <a:srgbClr val="87867E"/>
          </a:solidFill>
          <a:ln w="254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552A3B6-6030-4FB8-86CE-734AA0FB949E}"/>
              </a:ext>
            </a:extLst>
          </p:cNvPr>
          <p:cNvSpPr/>
          <p:nvPr/>
        </p:nvSpPr>
        <p:spPr bwMode="gray">
          <a:xfrm>
            <a:off x="3182925" y="2205000"/>
            <a:ext cx="1008112" cy="576064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運用監視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16D916F-A2A9-457E-80C6-3E18BB1B0E60}"/>
              </a:ext>
            </a:extLst>
          </p:cNvPr>
          <p:cNvSpPr/>
          <p:nvPr/>
        </p:nvSpPr>
        <p:spPr bwMode="gray">
          <a:xfrm>
            <a:off x="2102507" y="2205000"/>
            <a:ext cx="1008112" cy="576064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データベース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07B9796-BD01-4B6C-BFD6-135C22753033}"/>
              </a:ext>
            </a:extLst>
          </p:cNvPr>
          <p:cNvSpPr/>
          <p:nvPr/>
        </p:nvSpPr>
        <p:spPr bwMode="gray">
          <a:xfrm>
            <a:off x="1022387" y="2205000"/>
            <a:ext cx="1008112" cy="576064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アプリケーション</a:t>
            </a:r>
            <a:endParaRPr kumimoji="0" lang="en-US" altLang="ja-JP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サーバ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C14A7C7-431F-4C98-BAF0-27836996F594}"/>
              </a:ext>
            </a:extLst>
          </p:cNvPr>
          <p:cNvSpPr/>
          <p:nvPr/>
        </p:nvSpPr>
        <p:spPr bwMode="gray">
          <a:xfrm>
            <a:off x="3182627" y="3501144"/>
            <a:ext cx="1008112" cy="576064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手組み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0F02B03-7757-4D59-BC2F-1548CCB711CA}"/>
              </a:ext>
            </a:extLst>
          </p:cNvPr>
          <p:cNvSpPr/>
          <p:nvPr/>
        </p:nvSpPr>
        <p:spPr bwMode="gray">
          <a:xfrm>
            <a:off x="2102730" y="3501467"/>
            <a:ext cx="1008112" cy="576064"/>
          </a:xfrm>
          <a:prstGeom prst="rect">
            <a:avLst/>
          </a:prstGeom>
          <a:solidFill>
            <a:srgbClr val="A30B1A">
              <a:lumMod val="40000"/>
              <a:lumOff val="60000"/>
            </a:srgbClr>
          </a:solidFill>
          <a:ln w="25400" cap="flat" cmpd="sng" algn="ctr">
            <a:solidFill>
              <a:srgbClr val="A30B1A">
                <a:lumMod val="40000"/>
                <a:lumOff val="6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オープンソース</a:t>
            </a:r>
            <a:endParaRPr kumimoji="0" lang="en-US" altLang="ja-JP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ソフトウェア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95BF2FB-A400-4C49-81F1-80C0C5FE2E1B}"/>
              </a:ext>
            </a:extLst>
          </p:cNvPr>
          <p:cNvSpPr/>
          <p:nvPr/>
        </p:nvSpPr>
        <p:spPr bwMode="gray">
          <a:xfrm>
            <a:off x="1022089" y="3501144"/>
            <a:ext cx="1008112" cy="576064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プロプライエタリ</a:t>
            </a:r>
            <a:endParaRPr kumimoji="0" lang="en-US" altLang="ja-JP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ソフトウェア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A843461-39C2-4D9A-A93C-F2B79BB83139}"/>
              </a:ext>
            </a:extLst>
          </p:cNvPr>
          <p:cNvSpPr/>
          <p:nvPr/>
        </p:nvSpPr>
        <p:spPr>
          <a:xfrm>
            <a:off x="4190739" y="23080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ja-JP" sz="18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…</a:t>
            </a:r>
            <a:endParaRPr lang="ja-JP" altLang="en-US" sz="18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541D5CE-690D-4E9F-91D4-09D11B579768}"/>
              </a:ext>
            </a:extLst>
          </p:cNvPr>
          <p:cNvSpPr/>
          <p:nvPr/>
        </p:nvSpPr>
        <p:spPr>
          <a:xfrm>
            <a:off x="4190739" y="357315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ja-JP" sz="18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…</a:t>
            </a:r>
            <a:endParaRPr lang="ja-JP" altLang="en-US" sz="18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37" name="乗算記号 36">
            <a:extLst>
              <a:ext uri="{FF2B5EF4-FFF2-40B4-BE49-F238E27FC236}">
                <a16:creationId xmlns:a16="http://schemas.microsoft.com/office/drawing/2014/main" id="{C196921C-65B7-4534-8DC4-8155271B2D96}"/>
              </a:ext>
            </a:extLst>
          </p:cNvPr>
          <p:cNvSpPr/>
          <p:nvPr/>
        </p:nvSpPr>
        <p:spPr bwMode="gray">
          <a:xfrm>
            <a:off x="2246746" y="2781064"/>
            <a:ext cx="720080" cy="720080"/>
          </a:xfrm>
          <a:prstGeom prst="mathMultiply">
            <a:avLst/>
          </a:prstGeom>
          <a:solidFill>
            <a:srgbClr val="B1B1AC"/>
          </a:solidFill>
          <a:ln w="25400" cap="flat" cmpd="sng" algn="ctr">
            <a:solidFill>
              <a:srgbClr val="B1B1A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E138BA4-FED1-432A-BCF3-C237D14BFEAB}"/>
              </a:ext>
            </a:extLst>
          </p:cNvPr>
          <p:cNvSpPr/>
          <p:nvPr/>
        </p:nvSpPr>
        <p:spPr>
          <a:xfrm>
            <a:off x="446323" y="2349016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ja-JP" altLang="en-US" sz="14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機能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85777C8-FA75-45DC-B6B1-AE7B86E88793}"/>
              </a:ext>
            </a:extLst>
          </p:cNvPr>
          <p:cNvSpPr/>
          <p:nvPr/>
        </p:nvSpPr>
        <p:spPr>
          <a:xfrm>
            <a:off x="446323" y="352813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ja-JP" altLang="en-US" sz="14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実現</a:t>
            </a:r>
            <a:endParaRPr lang="en-US" altLang="ja-JP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  <a:p>
            <a:pPr algn="ctr" eaLnBrk="1" fontAlgn="ctr" hangingPunct="1"/>
            <a:r>
              <a:rPr lang="ja-JP" altLang="en-US" sz="14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手段</a:t>
            </a:r>
            <a:endParaRPr lang="en-US" altLang="ja-JP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96680EE-DEE6-4274-8480-30654F27393A}"/>
              </a:ext>
            </a:extLst>
          </p:cNvPr>
          <p:cNvSpPr/>
          <p:nvPr/>
        </p:nvSpPr>
        <p:spPr>
          <a:xfrm>
            <a:off x="6042750" y="2132961"/>
            <a:ext cx="13805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ja-JP" altLang="en-US" sz="14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実現すべき価値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90641B4-1F6F-4FAC-9CC3-D51363EE74A8}"/>
              </a:ext>
            </a:extLst>
          </p:cNvPr>
          <p:cNvSpPr/>
          <p:nvPr/>
        </p:nvSpPr>
        <p:spPr bwMode="gray">
          <a:xfrm>
            <a:off x="4860000" y="2493000"/>
            <a:ext cx="1008112" cy="1080121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AI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0ACFB95-E725-4D4F-BA4D-6EC5B3291163}"/>
              </a:ext>
            </a:extLst>
          </p:cNvPr>
          <p:cNvSpPr/>
          <p:nvPr/>
        </p:nvSpPr>
        <p:spPr bwMode="gray">
          <a:xfrm>
            <a:off x="5940120" y="2493002"/>
            <a:ext cx="1008112" cy="1080120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IoT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BD619EE-A8AD-4B0B-8CFC-52D1ABC20892}"/>
              </a:ext>
            </a:extLst>
          </p:cNvPr>
          <p:cNvSpPr/>
          <p:nvPr/>
        </p:nvSpPr>
        <p:spPr bwMode="gray">
          <a:xfrm>
            <a:off x="7020240" y="2493002"/>
            <a:ext cx="1008112" cy="1080120"/>
          </a:xfrm>
          <a:prstGeom prst="rect">
            <a:avLst/>
          </a:prstGeom>
          <a:solidFill>
            <a:srgbClr val="DAD9D6"/>
          </a:solidFill>
          <a:ln w="25400" cap="flat" cmpd="sng" algn="ctr">
            <a:solidFill>
              <a:srgbClr val="DAD9D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DevOps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8D9420D-CF95-4496-A4A4-81219C556A56}"/>
              </a:ext>
            </a:extLst>
          </p:cNvPr>
          <p:cNvSpPr/>
          <p:nvPr/>
        </p:nvSpPr>
        <p:spPr>
          <a:xfrm>
            <a:off x="8028352" y="285304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ctr" hangingPunct="1"/>
            <a:r>
              <a:rPr lang="en-US" altLang="ja-JP" sz="18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…</a:t>
            </a:r>
            <a:endParaRPr lang="ja-JP" altLang="en-US" sz="18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8CA3F1B-C4C8-48EA-B25B-519D889D27D5}"/>
              </a:ext>
            </a:extLst>
          </p:cNvPr>
          <p:cNvSpPr/>
          <p:nvPr/>
        </p:nvSpPr>
        <p:spPr bwMode="gray">
          <a:xfrm>
            <a:off x="4860000" y="3500613"/>
            <a:ext cx="3715675" cy="576387"/>
          </a:xfrm>
          <a:prstGeom prst="rect">
            <a:avLst/>
          </a:prstGeom>
          <a:solidFill>
            <a:srgbClr val="A30B1A">
              <a:lumMod val="40000"/>
              <a:lumOff val="60000"/>
            </a:srgbClr>
          </a:solidFill>
          <a:ln w="25400" cap="flat" cmpd="sng" algn="ctr">
            <a:solidFill>
              <a:srgbClr val="A30B1A">
                <a:lumMod val="40000"/>
                <a:lumOff val="6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オープンソースソフトウェアベース</a:t>
            </a:r>
            <a:endParaRPr kumimoji="0" lang="en-US" altLang="ja-JP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Arial"/>
            </a:endParaRPr>
          </a:p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＜</a:t>
            </a: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※</a:t>
            </a: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D Digi Kyokasho NK-R" panose="02020400000000000000" pitchFamily="18" charset="-128"/>
                <a:ea typeface="UD Digi Kyokasho NK-R" panose="02020400000000000000" pitchFamily="18" charset="-128"/>
                <a:cs typeface="Arial"/>
              </a:rPr>
              <a:t>実現する為のキーテクノロジー＞</a:t>
            </a:r>
          </a:p>
        </p:txBody>
      </p:sp>
      <p:sp>
        <p:nvSpPr>
          <p:cNvPr id="47" name="Rectangle 50">
            <a:extLst>
              <a:ext uri="{FF2B5EF4-FFF2-40B4-BE49-F238E27FC236}">
                <a16:creationId xmlns:a16="http://schemas.microsoft.com/office/drawing/2014/main" id="{7F54A122-E702-4E51-869D-AA4957F23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999" y="837000"/>
            <a:ext cx="7885325" cy="79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市場における</a:t>
            </a:r>
            <a:r>
              <a:rPr kumimoji="0" lang="en-US" altLang="ja-JP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の重要性がますます高まると共に</a:t>
            </a:r>
            <a:endParaRPr kumimoji="0" lang="en-US" altLang="ja-JP" sz="2000" b="1" kern="0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その位置付けにも変化が</a:t>
            </a:r>
            <a:r>
              <a:rPr kumimoji="0" lang="en-US" altLang="ja-JP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…</a:t>
            </a: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（従来からの“啓発推進“は不要に？）</a:t>
            </a:r>
          </a:p>
        </p:txBody>
      </p:sp>
      <p:sp>
        <p:nvSpPr>
          <p:cNvPr id="48" name="Rectangle 50">
            <a:extLst>
              <a:ext uri="{FF2B5EF4-FFF2-40B4-BE49-F238E27FC236}">
                <a16:creationId xmlns:a16="http://schemas.microsoft.com/office/drawing/2014/main" id="{730A21A0-F686-410B-A6D4-B5CBE63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26" y="4244139"/>
            <a:ext cx="4680000" cy="70464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市場背景を受けた本団体の課題認識</a:t>
            </a:r>
            <a:endParaRPr kumimoji="0" lang="en-US" altLang="ja-JP" sz="2000" b="1" kern="0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C3B69C7-B0B8-4BA2-AB74-1CCEBBF29A6C}"/>
              </a:ext>
            </a:extLst>
          </p:cNvPr>
          <p:cNvSpPr/>
          <p:nvPr/>
        </p:nvSpPr>
        <p:spPr>
          <a:xfrm>
            <a:off x="583119" y="5020783"/>
            <a:ext cx="4780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従来型の啓発活動、推進の必要性低下</a:t>
            </a:r>
            <a:endParaRPr kumimoji="0" lang="en-US" altLang="ja-JP" sz="1800" b="1" kern="0" dirty="0">
              <a:solidFill>
                <a:schemeClr val="accent5">
                  <a:lumMod val="50000"/>
                </a:schemeClr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高速化する</a:t>
            </a:r>
            <a:r>
              <a:rPr kumimoji="0" lang="en-US" altLang="ja-JP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進化・浸透へのビジネス追従</a:t>
            </a:r>
            <a:endParaRPr kumimoji="0" lang="en-US" altLang="ja-JP" sz="1800" b="1" kern="0" dirty="0">
              <a:solidFill>
                <a:schemeClr val="accent5">
                  <a:lumMod val="50000"/>
                </a:schemeClr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ツールとしての</a:t>
            </a:r>
            <a:r>
              <a:rPr kumimoji="0" lang="en-US" altLang="ja-JP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、市場・プレイヤー変化</a:t>
            </a:r>
            <a:endParaRPr kumimoji="0" lang="en-US" altLang="ja-JP" sz="1800" b="1" kern="0" dirty="0">
              <a:solidFill>
                <a:schemeClr val="accent5">
                  <a:lumMod val="50000"/>
                </a:schemeClr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世界共通言語・ビジネス変革への</a:t>
            </a:r>
            <a:r>
              <a:rPr kumimoji="0" lang="en-US" altLang="ja-JP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kumimoji="0" lang="en-US" altLang="ja-JP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DX</a:t>
            </a:r>
            <a:r>
              <a:rPr kumimoji="0" lang="ja-JP" altLang="en-US" sz="1800" b="1" kern="0" dirty="0">
                <a:solidFill>
                  <a:schemeClr val="accent5">
                    <a:lumMod val="50000"/>
                  </a:schemeClr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ja-JP" altLang="en-US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DC6660-A064-4004-AA5F-6112C4457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3677E621-3BC2-44DF-A559-CF9E474D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326" y="4249026"/>
            <a:ext cx="3032998" cy="70464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コロナ以降の課題</a:t>
            </a:r>
            <a:endParaRPr kumimoji="0" lang="en-US" altLang="ja-JP" sz="2000" b="1" kern="0" dirty="0">
              <a:solidFill>
                <a:schemeClr val="accent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7A7A0A3-F2A0-41F6-925A-20D6808911E2}"/>
              </a:ext>
            </a:extLst>
          </p:cNvPr>
          <p:cNvSpPr/>
          <p:nvPr/>
        </p:nvSpPr>
        <p:spPr>
          <a:xfrm>
            <a:off x="5436001" y="5025670"/>
            <a:ext cx="352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リアルからリモートへ</a:t>
            </a:r>
            <a:endParaRPr kumimoji="0" lang="en-US" altLang="ja-JP" sz="1800" b="1" kern="0" dirty="0">
              <a:solidFill>
                <a:schemeClr val="accent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企業間、企業・社員関係性低下</a:t>
            </a:r>
            <a:endParaRPr kumimoji="0" lang="en-US" altLang="ja-JP" sz="1800" b="1" kern="0" dirty="0">
              <a:solidFill>
                <a:schemeClr val="accent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クラウドの浸透（アーキ変化）</a:t>
            </a:r>
            <a:endParaRPr kumimoji="0" lang="en-US" altLang="ja-JP" sz="1800" b="1" kern="0" dirty="0">
              <a:solidFill>
                <a:schemeClr val="accent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</a:t>
            </a:r>
            <a:r>
              <a:rPr kumimoji="0" lang="en-US" altLang="ja-JP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1800" b="1" kern="0" dirty="0">
                <a:solidFill>
                  <a:schemeClr val="accent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開発ビジネスモデル拡大</a:t>
            </a:r>
            <a:endParaRPr kumimoji="0" lang="en-US" altLang="ja-JP" sz="1800" b="1" kern="0" dirty="0">
              <a:solidFill>
                <a:schemeClr val="accent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330248-48AF-4746-A975-6901B201AA12}"/>
              </a:ext>
            </a:extLst>
          </p:cNvPr>
          <p:cNvSpPr/>
          <p:nvPr/>
        </p:nvSpPr>
        <p:spPr>
          <a:xfrm>
            <a:off x="5364000" y="3528137"/>
            <a:ext cx="3600000" cy="27808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9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60306-7B09-4C2A-BFD5-A66D74AD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kumimoji="1" lang="en-US" altLang="ja-JP" dirty="0"/>
              <a:t>.</a:t>
            </a:r>
            <a:r>
              <a:rPr kumimoji="1" lang="ja-JP" altLang="en-US" dirty="0"/>
              <a:t> </a:t>
            </a:r>
            <a:r>
              <a:rPr kumimoji="1" lang="en-US" altLang="ja-JP" dirty="0"/>
              <a:t>2021</a:t>
            </a:r>
            <a:r>
              <a:rPr kumimoji="1" lang="ja-JP" altLang="en-US" dirty="0"/>
              <a:t>年度の活動指針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705114-D801-407E-A88B-A8827123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ADEBC0FB-7CC2-42AB-B638-3EEB9DBC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6999"/>
            <a:ext cx="7776000" cy="112912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グローバル企業競争力向上のための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『OSS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開発ビジネスモデル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』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の浸透、そして、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OSS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利活用による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DX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ＭＳ Ｐゴシック"/>
                <a:cs typeface="+mn-cs"/>
              </a:rPr>
              <a:t>加速を支援するフォーラム活動</a:t>
            </a:r>
            <a:endParaRPr kumimoji="0" lang="ja-JP" altLang="en-US" sz="3200" b="1" kern="0" dirty="0">
              <a:solidFill>
                <a:schemeClr val="bg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E8AC57E8-B073-463F-BBDD-3F7C5310F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00" y="2133000"/>
            <a:ext cx="7632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次世代</a:t>
            </a:r>
            <a:r>
              <a:rPr kumimoji="0" lang="en-US" altLang="ja-JP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の利活用、</a:t>
            </a:r>
            <a:r>
              <a:rPr kumimoji="0" lang="en-US" altLang="ja-JP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開発モデルの理解、啓発活動</a:t>
            </a:r>
          </a:p>
        </p:txBody>
      </p:sp>
      <p:sp>
        <p:nvSpPr>
          <p:cNvPr id="13" name="Rectangle 50">
            <a:extLst>
              <a:ext uri="{FF2B5EF4-FFF2-40B4-BE49-F238E27FC236}">
                <a16:creationId xmlns:a16="http://schemas.microsoft.com/office/drawing/2014/main" id="{22C51B5A-6BB6-476F-9BEB-F211C077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00" y="2997000"/>
            <a:ext cx="7632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会員企業間のビジネス情報共有、課題の共有・明確化</a:t>
            </a:r>
          </a:p>
        </p:txBody>
      </p:sp>
      <p:sp>
        <p:nvSpPr>
          <p:cNvPr id="14" name="Rectangle 50">
            <a:extLst>
              <a:ext uri="{FF2B5EF4-FFF2-40B4-BE49-F238E27FC236}">
                <a16:creationId xmlns:a16="http://schemas.microsoft.com/office/drawing/2014/main" id="{F87C5C37-0392-445D-AF55-043BA63E1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00" y="3861000"/>
            <a:ext cx="7632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kumimoji="0" lang="en-US" altLang="ja-JP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を生み出す新たなプレイヤー（世代・業界）との関係性向上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E4161F3-7DC0-4BAF-A2AD-CDC0939DC35F}"/>
              </a:ext>
            </a:extLst>
          </p:cNvPr>
          <p:cNvSpPr/>
          <p:nvPr/>
        </p:nvSpPr>
        <p:spPr>
          <a:xfrm>
            <a:off x="1044000" y="2565000"/>
            <a:ext cx="6896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旧時代の</a:t>
            </a:r>
            <a:r>
              <a:rPr kumimoji="0" lang="en-US" altLang="ja-JP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によるコスト削減ではない、新たな</a:t>
            </a:r>
            <a:r>
              <a:rPr kumimoji="0" lang="en-US" altLang="ja-JP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戦略を</a:t>
            </a:r>
            <a:endParaRPr kumimoji="0" lang="en-US" altLang="ja-JP" sz="20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552280D-68D4-4A11-92E9-43B748BC8718}"/>
              </a:ext>
            </a:extLst>
          </p:cNvPr>
          <p:cNvSpPr/>
          <p:nvPr/>
        </p:nvSpPr>
        <p:spPr>
          <a:xfrm>
            <a:off x="1044000" y="3429000"/>
            <a:ext cx="720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20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会員企業ビジネス拡大のためのプロモーション・ディスカッション</a:t>
            </a:r>
            <a:endParaRPr kumimoji="0" lang="en-US" altLang="ja-JP" sz="20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11C7FBE-C294-48C7-8FB0-6BD02C6C11DC}"/>
              </a:ext>
            </a:extLst>
          </p:cNvPr>
          <p:cNvSpPr/>
          <p:nvPr/>
        </p:nvSpPr>
        <p:spPr>
          <a:xfrm>
            <a:off x="1044000" y="4293000"/>
            <a:ext cx="6264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</a:t>
            </a:r>
            <a:r>
              <a:rPr kumimoji="0" lang="ja-JP" altLang="en-US" sz="20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外の世界との共創・ネットワーキングによる可能性拡大</a:t>
            </a:r>
            <a:endParaRPr kumimoji="0" lang="en-US" altLang="ja-JP" sz="20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41362E-EB55-43A5-BC36-0DE5FFED2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BDDE34CF-AB02-4C49-BFB4-DCA414EF4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00" y="4788600"/>
            <a:ext cx="2664000" cy="1232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正会員企業・理事の増加</a:t>
            </a:r>
            <a:endParaRPr kumimoji="0" lang="en-US" altLang="ja-JP" sz="18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フォーラム活動活性化</a:t>
            </a:r>
            <a:endParaRPr kumimoji="0" lang="en-US" altLang="ja-JP" sz="18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フォーラム</a:t>
            </a:r>
            <a:r>
              <a:rPr kumimoji="0" lang="en-US" altLang="ja-JP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PR</a:t>
            </a:r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強化</a:t>
            </a:r>
          </a:p>
        </p:txBody>
      </p:sp>
      <p:sp>
        <p:nvSpPr>
          <p:cNvPr id="18" name="Rectangle 50">
            <a:extLst>
              <a:ext uri="{FF2B5EF4-FFF2-40B4-BE49-F238E27FC236}">
                <a16:creationId xmlns:a16="http://schemas.microsoft.com/office/drawing/2014/main" id="{9BB47018-748D-40CB-B64B-3548EF1A0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000" y="4794799"/>
            <a:ext cx="2952000" cy="1232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経産省政策への理解と支援</a:t>
            </a:r>
          </a:p>
        </p:txBody>
      </p:sp>
      <p:sp>
        <p:nvSpPr>
          <p:cNvPr id="19" name="Rectangle 50">
            <a:extLst>
              <a:ext uri="{FF2B5EF4-FFF2-40B4-BE49-F238E27FC236}">
                <a16:creationId xmlns:a16="http://schemas.microsoft.com/office/drawing/2014/main" id="{3F6D1CDF-24F3-4C56-8491-5BFDB1C4F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000" y="4788600"/>
            <a:ext cx="1872000" cy="1232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他団体連携</a:t>
            </a:r>
            <a:endParaRPr kumimoji="0" lang="en-US" altLang="ja-JP" sz="18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他業種連携</a:t>
            </a:r>
            <a:endParaRPr kumimoji="0" lang="en-US" altLang="ja-JP" sz="1800" b="1" kern="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/>
            <a:r>
              <a:rPr kumimoji="0" lang="ja-JP" altLang="en-US" sz="1800" b="1" kern="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世代間交流</a:t>
            </a:r>
          </a:p>
        </p:txBody>
      </p:sp>
    </p:spTree>
    <p:extLst>
      <p:ext uri="{BB962C8B-B14F-4D97-AF65-F5344CB8AC3E}">
        <p14:creationId xmlns:p14="http://schemas.microsoft.com/office/powerpoint/2010/main" val="79492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D4B2F-FFFC-4D01-A62D-E69324AB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3.</a:t>
            </a:r>
            <a:r>
              <a:rPr kumimoji="1" lang="ja-JP" altLang="en-US" dirty="0"/>
              <a:t> 日本</a:t>
            </a:r>
            <a:r>
              <a:rPr kumimoji="1" lang="en-US" altLang="ja-JP" dirty="0"/>
              <a:t>OSS</a:t>
            </a:r>
            <a:r>
              <a:rPr kumimoji="1" lang="ja-JP" altLang="en-US" dirty="0"/>
              <a:t>推進フォーラム体制図（</a:t>
            </a:r>
            <a:r>
              <a:rPr kumimoji="1" lang="en-US" altLang="ja-JP" dirty="0"/>
              <a:t>2021</a:t>
            </a:r>
            <a:r>
              <a:rPr kumimoji="1" lang="ja-JP" altLang="en-US" dirty="0"/>
              <a:t>年度）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ABBFDB-8BFB-4568-B669-BD33231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3">
            <a:extLst>
              <a:ext uri="{FF2B5EF4-FFF2-40B4-BE49-F238E27FC236}">
                <a16:creationId xmlns:a16="http://schemas.microsoft.com/office/drawing/2014/main" id="{FA87EEEE-D51C-4158-997B-D9A13CAE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292600"/>
            <a:ext cx="4823225" cy="129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" name="Rectangle 53">
            <a:extLst>
              <a:ext uri="{FF2B5EF4-FFF2-40B4-BE49-F238E27FC236}">
                <a16:creationId xmlns:a16="http://schemas.microsoft.com/office/drawing/2014/main" id="{0A7F78B9-FBA1-49EC-907E-9184E405D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50" y="2853000"/>
            <a:ext cx="7917675" cy="1296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kumimoji="0" lang="en-US" altLang="ja-JP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DF383445-B5A8-48DF-A7E8-98DD5F181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25538"/>
            <a:ext cx="17272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総会</a:t>
            </a:r>
          </a:p>
        </p:txBody>
      </p:sp>
      <p:sp>
        <p:nvSpPr>
          <p:cNvPr id="10" name="Text Box 63">
            <a:extLst>
              <a:ext uri="{FF2B5EF4-FFF2-40B4-BE49-F238E27FC236}">
                <a16:creationId xmlns:a16="http://schemas.microsoft.com/office/drawing/2014/main" id="{413A7C92-9572-4B77-994E-E0320DCD9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46400"/>
            <a:ext cx="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2800" kern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4EFF2B84-ED0A-4C14-A68D-182E85C09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000"/>
            <a:ext cx="1728787" cy="338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</a:t>
            </a:r>
          </a:p>
        </p:txBody>
      </p:sp>
      <p:sp>
        <p:nvSpPr>
          <p:cNvPr id="12" name="テキスト ボックス 84">
            <a:extLst>
              <a:ext uri="{FF2B5EF4-FFF2-40B4-BE49-F238E27FC236}">
                <a16:creationId xmlns:a16="http://schemas.microsoft.com/office/drawing/2014/main" id="{EC3A0F90-09F3-463F-96D9-68F6200D7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001" y="6021000"/>
            <a:ext cx="2448000" cy="43815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</a:t>
            </a: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Innovation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Steering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Board</a:t>
            </a:r>
            <a:endParaRPr lang="ja-JP" altLang="en-US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3" name="テキスト ボックス 87">
            <a:extLst>
              <a:ext uri="{FF2B5EF4-FFF2-40B4-BE49-F238E27FC236}">
                <a16:creationId xmlns:a16="http://schemas.microsoft.com/office/drawing/2014/main" id="{1B63522C-25E6-4B7D-BFC8-ED96DC691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001" y="5157000"/>
            <a:ext cx="1224000" cy="43180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国内外の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関連団体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4" name="Rectangle 32">
            <a:extLst>
              <a:ext uri="{FF2B5EF4-FFF2-40B4-BE49-F238E27FC236}">
                <a16:creationId xmlns:a16="http://schemas.microsoft.com/office/drawing/2014/main" id="{87B9F029-D611-471A-9AF2-512668BE2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000" y="50130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15" name="Rectangle 125">
            <a:extLst>
              <a:ext uri="{FF2B5EF4-FFF2-40B4-BE49-F238E27FC236}">
                <a16:creationId xmlns:a16="http://schemas.microsoft.com/office/drawing/2014/main" id="{48CF8CF8-E3C0-48F1-8258-8C16713F9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000" y="3501000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技術</a:t>
            </a:r>
            <a:r>
              <a:rPr lang="ja-JP" altLang="en-GB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GB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6" name="Text Box 93">
            <a:extLst>
              <a:ext uri="{FF2B5EF4-FFF2-40B4-BE49-F238E27FC236}">
                <a16:creationId xmlns:a16="http://schemas.microsoft.com/office/drawing/2014/main" id="{CDAA2E61-4D43-4493-9646-9C87A9E3D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000" y="4653000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中村（</a:t>
            </a:r>
            <a:r>
              <a:rPr lang="en-US" altLang="ja-JP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NES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17" name="Text Box 127">
            <a:extLst>
              <a:ext uri="{FF2B5EF4-FFF2-40B4-BE49-F238E27FC236}">
                <a16:creationId xmlns:a16="http://schemas.microsoft.com/office/drawing/2014/main" id="{57F82110-5A63-4800-9460-D328372BA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000" y="3141663"/>
            <a:ext cx="82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菅沼（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8" name="Rectangle 32">
            <a:extLst>
              <a:ext uri="{FF2B5EF4-FFF2-40B4-BE49-F238E27FC236}">
                <a16:creationId xmlns:a16="http://schemas.microsoft.com/office/drawing/2014/main" id="{3BD7CD1E-82B5-4317-AEFA-027DDA39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000" y="3500175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グローバル部会</a:t>
            </a:r>
            <a:endParaRPr kumimoji="0" lang="ja-JP" altLang="en-GB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9" name="Text Box 93">
            <a:extLst>
              <a:ext uri="{FF2B5EF4-FFF2-40B4-BE49-F238E27FC236}">
                <a16:creationId xmlns:a16="http://schemas.microsoft.com/office/drawing/2014/main" id="{59506674-7E07-48A9-8B51-D69AB3CEB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000" y="3162446"/>
            <a:ext cx="84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  <a:b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大木（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20" name="Rectangle 32">
            <a:extLst>
              <a:ext uri="{FF2B5EF4-FFF2-40B4-BE49-F238E27FC236}">
                <a16:creationId xmlns:a16="http://schemas.microsoft.com/office/drawing/2014/main" id="{8DC82302-AA68-47DF-BBD6-B81A7A86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00" y="3501000"/>
            <a:ext cx="11525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ビジネス</a:t>
            </a:r>
            <a:b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リレーション</a:t>
            </a:r>
            <a:r>
              <a:rPr lang="ja-JP" altLang="en-GB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21" name="Text Box 93">
            <a:extLst>
              <a:ext uri="{FF2B5EF4-FFF2-40B4-BE49-F238E27FC236}">
                <a16:creationId xmlns:a16="http://schemas.microsoft.com/office/drawing/2014/main" id="{DD2DB2AC-EEB4-44C4-9E13-26CDDE3DB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00" y="3162300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河合（日立）</a:t>
            </a:r>
          </a:p>
        </p:txBody>
      </p:sp>
      <p:sp>
        <p:nvSpPr>
          <p:cNvPr id="26" name="Rectangle 32">
            <a:extLst>
              <a:ext uri="{FF2B5EF4-FFF2-40B4-BE49-F238E27FC236}">
                <a16:creationId xmlns:a16="http://schemas.microsoft.com/office/drawing/2014/main" id="{0DB7DC0A-7E0C-4891-8A4E-C65991311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013325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27" name="Text Box 93">
            <a:extLst>
              <a:ext uri="{FF2B5EF4-FFF2-40B4-BE49-F238E27FC236}">
                <a16:creationId xmlns:a16="http://schemas.microsoft.com/office/drawing/2014/main" id="{732A1F84-6846-4A0A-8498-53A06C90B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500" y="4653000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片瀬（東京ガス）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C6A0960E-DC69-4AA9-8183-9AA3B0BE593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5435600" y="1465263"/>
            <a:ext cx="794" cy="2357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3C97D22-89B8-49E5-AE5E-EFC0845DA080}"/>
              </a:ext>
            </a:extLst>
          </p:cNvPr>
          <p:cNvCxnSpPr>
            <a:cxnSpLocks/>
            <a:stCxn id="11" idx="2"/>
            <a:endCxn id="20" idx="0"/>
          </p:cNvCxnSpPr>
          <p:nvPr/>
        </p:nvCxnSpPr>
        <p:spPr>
          <a:xfrm flipH="1">
            <a:off x="5436263" y="2039138"/>
            <a:ext cx="131" cy="1461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55">
            <a:extLst>
              <a:ext uri="{FF2B5EF4-FFF2-40B4-BE49-F238E27FC236}">
                <a16:creationId xmlns:a16="http://schemas.microsoft.com/office/drawing/2014/main" id="{7889A3AA-11FE-4A16-84EA-2BB02C4A2471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 rot="5400000">
            <a:off x="3841266" y="1905872"/>
            <a:ext cx="1461862" cy="17283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55">
            <a:extLst>
              <a:ext uri="{FF2B5EF4-FFF2-40B4-BE49-F238E27FC236}">
                <a16:creationId xmlns:a16="http://schemas.microsoft.com/office/drawing/2014/main" id="{575695EC-7012-4A96-8391-1F7FF534E32E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 rot="16200000" flipH="1">
            <a:off x="5569679" y="1905853"/>
            <a:ext cx="1461037" cy="172760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55">
            <a:extLst>
              <a:ext uri="{FF2B5EF4-FFF2-40B4-BE49-F238E27FC236}">
                <a16:creationId xmlns:a16="http://schemas.microsoft.com/office/drawing/2014/main" id="{FADCEB4A-0412-4FDA-9378-67863B4BA9BC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 rot="5400000">
            <a:off x="2898288" y="4203287"/>
            <a:ext cx="1007175" cy="61225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55">
            <a:extLst>
              <a:ext uri="{FF2B5EF4-FFF2-40B4-BE49-F238E27FC236}">
                <a16:creationId xmlns:a16="http://schemas.microsoft.com/office/drawing/2014/main" id="{29103CA0-5FE3-45F5-8B2F-C23C5D47761F}"/>
              </a:ext>
            </a:extLst>
          </p:cNvPr>
          <p:cNvCxnSpPr>
            <a:cxnSpLocks/>
            <a:stCxn id="15" idx="2"/>
            <a:endCxn id="26" idx="0"/>
          </p:cNvCxnSpPr>
          <p:nvPr/>
        </p:nvCxnSpPr>
        <p:spPr>
          <a:xfrm rot="16200000" flipH="1">
            <a:off x="3510081" y="4203744"/>
            <a:ext cx="1007500" cy="61166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上下矢印 49">
            <a:extLst>
              <a:ext uri="{FF2B5EF4-FFF2-40B4-BE49-F238E27FC236}">
                <a16:creationId xmlns:a16="http://schemas.microsoft.com/office/drawing/2014/main" id="{97091F18-A8EC-4EE2-BF4C-107B52A1B1C3}"/>
              </a:ext>
            </a:extLst>
          </p:cNvPr>
          <p:cNvSpPr/>
          <p:nvPr/>
        </p:nvSpPr>
        <p:spPr bwMode="auto">
          <a:xfrm>
            <a:off x="6948000" y="4077000"/>
            <a:ext cx="432000" cy="1871663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7" name="上下矢印 49">
            <a:extLst>
              <a:ext uri="{FF2B5EF4-FFF2-40B4-BE49-F238E27FC236}">
                <a16:creationId xmlns:a16="http://schemas.microsoft.com/office/drawing/2014/main" id="{9005AF53-9B4F-4D45-B682-9CC28C8C09A9}"/>
              </a:ext>
            </a:extLst>
          </p:cNvPr>
          <p:cNvSpPr/>
          <p:nvPr/>
        </p:nvSpPr>
        <p:spPr bwMode="auto">
          <a:xfrm>
            <a:off x="7884000" y="4221000"/>
            <a:ext cx="395288" cy="863600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1" name="Rectangle 50">
            <a:extLst>
              <a:ext uri="{FF2B5EF4-FFF2-40B4-BE49-F238E27FC236}">
                <a16:creationId xmlns:a16="http://schemas.microsoft.com/office/drawing/2014/main" id="{D7F1B330-6EE3-41CC-B463-CC10FCBFE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163" y="2277000"/>
            <a:ext cx="17280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1D0C609-CCC8-476D-A0C3-6229D30C1249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5436000" y="2446863"/>
            <a:ext cx="5381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93">
            <a:extLst>
              <a:ext uri="{FF2B5EF4-FFF2-40B4-BE49-F238E27FC236}">
                <a16:creationId xmlns:a16="http://schemas.microsoft.com/office/drawing/2014/main" id="{4CA0969E-B7B8-4361-AC90-6E10E5A94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3" y="1629000"/>
            <a:ext cx="1062137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野山（富士通）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副運営委員長：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稲葉（ＳＲＡ ＯＳＳ）</a:t>
            </a:r>
          </a:p>
        </p:txBody>
      </p:sp>
      <p:sp>
        <p:nvSpPr>
          <p:cNvPr id="22" name="スライド番号プレースホルダー 21">
            <a:extLst>
              <a:ext uri="{FF2B5EF4-FFF2-40B4-BE49-F238E27FC236}">
                <a16:creationId xmlns:a16="http://schemas.microsoft.com/office/drawing/2014/main" id="{4EB3F3EA-1A47-4A4E-85B9-ECD1203595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E04B4257-1E77-4CA5-95A8-D4A901A7E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836999"/>
            <a:ext cx="3382962" cy="16560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8522" tIns="29261" rIns="58522" bIns="29261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　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黒坂　肇　（サイオステクノロジー株式会社）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副理事長：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河合　亮　（株式会社日立製作所）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菅沼　公夫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大木　一浩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    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野山　孝太郎　（富士通株式会社）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ja-JP" altLang="en-US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理事：　　   </a:t>
            </a:r>
            <a:r>
              <a:rPr lang="en-US" altLang="ja-JP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u="sng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塩谷  幸治 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lang="en-US" altLang="ja-JP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ソリューションイノベータ株式会社）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事務局長：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黒田　知幸　（コル・レーニョ株式会社）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顧問：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吉田　正敏</a:t>
            </a:r>
          </a:p>
        </p:txBody>
      </p:sp>
    </p:spTree>
    <p:extLst>
      <p:ext uri="{BB962C8B-B14F-4D97-AF65-F5344CB8AC3E}">
        <p14:creationId xmlns:p14="http://schemas.microsoft.com/office/powerpoint/2010/main" val="342220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AE687-189C-4655-B5DE-EE4816A1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会員企業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482C63-BC41-4632-8E1F-CE16435559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E2C735-C991-49F7-9D9D-7D5FEFE8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F2D9B6-EBFC-4FF7-AB47-147C4C3D72ED}"/>
              </a:ext>
            </a:extLst>
          </p:cNvPr>
          <p:cNvSpPr txBox="1"/>
          <p:nvPr/>
        </p:nvSpPr>
        <p:spPr>
          <a:xfrm>
            <a:off x="612775" y="836613"/>
            <a:ext cx="6030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正会員企業（</a:t>
            </a:r>
            <a:r>
              <a:rPr lang="en-US" altLang="ja-JP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社）</a:t>
            </a:r>
            <a:endParaRPr lang="en-US" altLang="ja-JP" sz="1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株式会社</a:t>
            </a:r>
            <a:r>
              <a:rPr lang="en-US" altLang="ja-JP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SRA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SRA OSS Inc.</a:t>
            </a: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日本支社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NEC</a:t>
            </a: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ソリューションイノベータ株式会社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サイオステクノロジー株式会社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東芝デジタルソリューションズ株式会社	 	 　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日本シノプシス合同会社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日本電気株式会社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パナソニック株式会社	　	  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株式会社日立製作所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富士通株式会社	　	</a:t>
            </a: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レッドハット株式会社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日本オラクル株式会社</a:t>
            </a:r>
            <a:endParaRPr lang="en-US" altLang="ja-JP" sz="18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特別会員（</a:t>
            </a:r>
            <a:r>
              <a:rPr lang="en-US" altLang="ja-JP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団体）、一般個人会員（</a:t>
            </a:r>
            <a:r>
              <a:rPr lang="en-US" altLang="ja-JP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名）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オブザーバー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経済産業省、総務省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buNone/>
            </a:pPr>
            <a:endParaRPr lang="ja-JP" altLang="en-US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F8B38C-DC9F-4035-BE9F-B1B50214DE18}"/>
              </a:ext>
            </a:extLst>
          </p:cNvPr>
          <p:cNvSpPr txBox="1"/>
          <p:nvPr/>
        </p:nvSpPr>
        <p:spPr>
          <a:xfrm>
            <a:off x="4716000" y="1125000"/>
            <a:ext cx="2376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ICT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ラボラトリーズ株式会社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株式会社アウトソーシングテクノロジー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アクセリア株式会社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株式会社アグトラスト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朝日インタラクティブ株式会社（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2019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5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アジアクエスト株式会社（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2019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10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株式会社アシスト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株式会社アジャイルウェア（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2019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7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アースインターシステムズ株式会社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株式会社アスクープ（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NEW 2020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1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株式会社アピリッツ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株式会社アルファシステムズ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アルプスシステムインテグレーション株式会社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株式会社イーサー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伊藤忠テクノソリューションズ株式会社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株式会社いろはソフト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Indo-Sakura Software Japan 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株式会社（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NEW 2020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3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株式会社インプリム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インプレサリオス株式会社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有限会社ヴァインカーブ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株式会社ヴィクサス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株式会社ウィップス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株式会社ウィルオブ・ワーク（株式会社セントメディアから社名変更）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株式会社ウェブチップス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ウチダスペクトラム株式会社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AR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アドバンストテクノロジ株式会社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エイチアールワン株式会社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HTK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エンジニアリング（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NEW 2021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4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月一般会員）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株式会社エクシード・ワン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SB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クラウド株式会社（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2019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8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株式会社エヌ・ティ・ティ・データ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エヌ・ティ・ティ・データ先端技術株式会社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MOD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（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2019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10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株式会社エルエスアイ開発研究所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OKI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ソフトウェア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株式会社オープンソース活用研究所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特定非営利活動法人オープンソースソフトウェア・シティ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特定非営利活動法人オーユージー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オプティネット株式会社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株式会社キーポート・ソリューションズ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株式会社クリアコード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グローバル・ピープル・ソリューションズ株式会社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KDDI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研究所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株式会社国際開発センター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コニカミノルタジャパン株式会社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コル・レーニョ株式会社（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NEW 2020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年</a:t>
            </a:r>
            <a:r>
              <a:rPr lang="en-US" altLang="ja-JP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3</a:t>
            </a:r>
            <a:r>
              <a:rPr lang="ja-JP" altLang="en-US" sz="600" b="1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月入会）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株式会社コンバージョン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株式会社コンピュータマインド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サイバートラスト株式会社（旧ミラクル・リナックス）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株式会社シーイーシー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lang="en-US" altLang="ja-JP" sz="600" b="0" i="0" dirty="0" err="1">
                <a:solidFill>
                  <a:srgbClr val="000000"/>
                </a:solidFill>
                <a:effectLst/>
                <a:latin typeface="+mn-ea"/>
                <a:ea typeface="+mn-ea"/>
              </a:rPr>
              <a:t>jHako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開発チーム</a:t>
            </a:r>
            <a:br>
              <a:rPr lang="ja-JP" altLang="en-US" sz="600" dirty="0">
                <a:latin typeface="+mn-ea"/>
                <a:ea typeface="+mn-ea"/>
              </a:rPr>
            </a:b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JBCC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ホールディングス株式会社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</a:t>
            </a: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Sigfoss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ジニアス・ソノリティ株式会社（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2019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5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endParaRPr lang="ja-JP" altLang="en-US" sz="600" dirty="0">
              <a:latin typeface="+mn-ea"/>
              <a:ea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A89170-8102-4406-AC02-722CE929DB17}"/>
              </a:ext>
            </a:extLst>
          </p:cNvPr>
          <p:cNvSpPr txBox="1"/>
          <p:nvPr/>
        </p:nvSpPr>
        <p:spPr>
          <a:xfrm>
            <a:off x="7020000" y="1053000"/>
            <a:ext cx="201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上海岡三華大計算機系統有限公司東京支店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株式会社ジール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日鉄ソリューションズ株式会社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住友電気工業株式会社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ソーラーフレア・コミュニケーションズ・ジャパン株式会社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TIS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有限会社ディアイピィ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株式会社テクノプロジェクト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テクマトリックス株式会社（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NEW 2020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株式会社デジタル・ヒュージ・テクノロジー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テュフズードジャパン株式会社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東京ガス株式会社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東芝デベロップメントエンジニアリング株式会社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株式会社ニコン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日本アイ・ビー・エム株式会社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日本経済大学経営学部（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2019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10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日本サード・パーティ株式会社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日本マイクロソフト株式会社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日本ユニシス株式会社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一般財団法人ニューメディア開発協会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株式会社ネオシステム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Neo4j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ユーザーグループ（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NEW 2020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10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ノアソリューション株式会社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株式会社ノーチラス・テクノロジーズ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株式会社野村総合研究所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パイオニア株式会社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公益財団法人ハイパーネットワーク社会研究所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HashiCorp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Japan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八田国際特許業務法人（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2019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12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株式会社びぎねっと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株式会社日立ソリューションズ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株式会社フェデルメンテ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富士ソフト株式会社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富士通エフ・アイ・ピー株式会社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株式会社富士通エフサス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富士通関西中部ネットテック株式会社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株式会社富士通ビー・エス・シー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富士電機株式会社（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NEW 2020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BoostIO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プライム・ストラテジー株式会社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フレームダブルオー株式会社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株式会社マクニカ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Profit Cube Inc.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株式会社マインド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株式会社三菱総合研究所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三菱電機インフォメーションシステムズ株式会社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ミランティス・ジャパン合同会社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ユニアデックス株式会社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株式会社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UTI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琉球ソフトビジネス支援センター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ローグウェーブ ソフトウェア ジャパン株式会社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LibreOffice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日本語チーム（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NEW 2020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9</a:t>
            </a:r>
            <a:r>
              <a: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月入会）</a:t>
            </a:r>
            <a:b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WANdisco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plc</a:t>
            </a:r>
            <a:endParaRPr lang="ja-JP" altLang="en-US" sz="1400" dirty="0">
              <a:latin typeface="+mn-ea"/>
              <a:ea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5D8C85-2869-4C65-8CE4-4D1294AA8295}"/>
              </a:ext>
            </a:extLst>
          </p:cNvPr>
          <p:cNvSpPr txBox="1"/>
          <p:nvPr/>
        </p:nvSpPr>
        <p:spPr>
          <a:xfrm>
            <a:off x="5599289" y="696934"/>
            <a:ext cx="2555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一般会員企業（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107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803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18930-E219-4DC2-9806-D84F3201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.</a:t>
            </a:r>
            <a:r>
              <a:rPr kumimoji="1" lang="ja-JP" altLang="en-US" dirty="0"/>
              <a:t> 理事会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4874D-242C-41AA-B49D-D2C0EB0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200F374A-847A-4E29-B08D-0DA2487A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7000"/>
            <a:ext cx="431450" cy="863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目的</a:t>
            </a: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22317FC1-D5EA-4620-9C76-4C15F42CC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837000"/>
            <a:ext cx="7335402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会員企業の合意形成と本団体の意思決定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:a16="http://schemas.microsoft.com/office/drawing/2014/main" id="{C5EA9195-8048-4B0B-9EC8-7A70DFA9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25644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</a:t>
            </a:r>
          </a:p>
        </p:txBody>
      </p:sp>
      <p:sp>
        <p:nvSpPr>
          <p:cNvPr id="10" name="Rectangle 50">
            <a:extLst>
              <a:ext uri="{FF2B5EF4-FFF2-40B4-BE49-F238E27FC236}">
                <a16:creationId xmlns:a16="http://schemas.microsoft.com/office/drawing/2014/main" id="{DB24F176-400E-4605-A735-3B73CE6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97000"/>
            <a:ext cx="777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本団体の目的を達成する為に、運営委員会、各部会の活動を総括、支援、是正する。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理事会における合意形成（毎月）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運営委員会、各部会活動の監査・承認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 経済産業省との連携・情報共有・討議</a:t>
            </a:r>
            <a:endParaRPr kumimoji="0" lang="en-US" altLang="ja-JP" sz="2400" b="1" kern="0" dirty="0">
              <a:solidFill>
                <a:srgbClr val="FF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規約に基づく意思決定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33AB9F65-97AE-4301-9A7D-7DE8202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844662"/>
            <a:ext cx="431450" cy="576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体制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7CAFE74F-6915-4937-99C4-737E449B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1844661"/>
            <a:ext cx="7335402" cy="5763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理事長：黒坂 肇（サイオステクノロジー）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006CC3-9E06-48E0-82B5-0E395EAA50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7D490DD-52EA-4F4A-9F47-3BBD7AF58598}"/>
              </a:ext>
            </a:extLst>
          </p:cNvPr>
          <p:cNvSpPr txBox="1"/>
          <p:nvPr/>
        </p:nvSpPr>
        <p:spPr>
          <a:xfrm>
            <a:off x="1548000" y="5847335"/>
            <a:ext cx="69617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コロナ過で停滞した活動を反省し、新たな取り組みへ</a:t>
            </a: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Digi Kyokasho NK-R" panose="02020400000000000000" pitchFamily="18" charset="-128"/>
              <a:ea typeface="UD Digi Kyokasho NK-R" panose="020204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96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D4B2F-FFFC-4D01-A62D-E69324AB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kumimoji="1" lang="en-US" altLang="ja-JP" dirty="0"/>
              <a:t>.</a:t>
            </a:r>
            <a:r>
              <a:rPr kumimoji="1" lang="ja-JP" altLang="en-US" dirty="0"/>
              <a:t> 運営委員会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ABBFDB-8BFB-4568-B669-BD33231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45" name="Rectangle 53">
            <a:extLst>
              <a:ext uri="{FF2B5EF4-FFF2-40B4-BE49-F238E27FC236}">
                <a16:creationId xmlns:a16="http://schemas.microsoft.com/office/drawing/2014/main" id="{EDF438BF-C671-4FEB-B9AF-8CF7B43FC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292600"/>
            <a:ext cx="4823225" cy="129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E5443482-37F3-4BCC-B948-0E57C00EF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50" y="2853000"/>
            <a:ext cx="7917675" cy="1296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kumimoji="0" lang="en-US" altLang="ja-JP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1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48" name="Rectangle 49">
            <a:extLst>
              <a:ext uri="{FF2B5EF4-FFF2-40B4-BE49-F238E27FC236}">
                <a16:creationId xmlns:a16="http://schemas.microsoft.com/office/drawing/2014/main" id="{AFE7443F-6BE3-4320-861D-F72AB79B3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25538"/>
            <a:ext cx="1727200" cy="3397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総会</a:t>
            </a:r>
          </a:p>
        </p:txBody>
      </p:sp>
      <p:sp>
        <p:nvSpPr>
          <p:cNvPr id="49" name="Text Box 63">
            <a:extLst>
              <a:ext uri="{FF2B5EF4-FFF2-40B4-BE49-F238E27FC236}">
                <a16:creationId xmlns:a16="http://schemas.microsoft.com/office/drawing/2014/main" id="{B8890D5A-EC54-48AB-B372-8ADF23E4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946400"/>
            <a:ext cx="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2800" kern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5A211F94-6761-4484-B984-BE905E536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000"/>
            <a:ext cx="1728787" cy="3381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</a:t>
            </a:r>
          </a:p>
        </p:txBody>
      </p:sp>
      <p:sp>
        <p:nvSpPr>
          <p:cNvPr id="51" name="テキスト ボックス 84">
            <a:extLst>
              <a:ext uri="{FF2B5EF4-FFF2-40B4-BE49-F238E27FC236}">
                <a16:creationId xmlns:a16="http://schemas.microsoft.com/office/drawing/2014/main" id="{400D0193-F9FF-446A-A5E7-878F95323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001" y="6021000"/>
            <a:ext cx="2448000" cy="43815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北東アジア</a:t>
            </a: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Innovation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Steering</a:t>
            </a: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Board</a:t>
            </a:r>
            <a:endParaRPr lang="ja-JP" altLang="en-US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2" name="テキスト ボックス 87">
            <a:extLst>
              <a:ext uri="{FF2B5EF4-FFF2-40B4-BE49-F238E27FC236}">
                <a16:creationId xmlns:a16="http://schemas.microsoft.com/office/drawing/2014/main" id="{CCCA7859-6D54-41F0-9569-6CC2CFC9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001" y="5157000"/>
            <a:ext cx="1224000" cy="431800"/>
          </a:xfrm>
          <a:prstGeom prst="rect">
            <a:avLst/>
          </a:prstGeom>
          <a:ln>
            <a:solidFill>
              <a:schemeClr val="accent5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国内外の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ja-JP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関連団体</a:t>
            </a:r>
            <a:endParaRPr lang="en-US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3" name="Rectangle 32">
            <a:extLst>
              <a:ext uri="{FF2B5EF4-FFF2-40B4-BE49-F238E27FC236}">
                <a16:creationId xmlns:a16="http://schemas.microsoft.com/office/drawing/2014/main" id="{E509102D-D900-439F-8CFD-A77ECA01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000" y="50130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鳥瞰図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54" name="Rectangle 125">
            <a:extLst>
              <a:ext uri="{FF2B5EF4-FFF2-40B4-BE49-F238E27FC236}">
                <a16:creationId xmlns:a16="http://schemas.microsoft.com/office/drawing/2014/main" id="{DEDF7F2E-8B16-422A-83DB-9545F6864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000" y="3501000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技術</a:t>
            </a:r>
            <a:r>
              <a:rPr lang="ja-JP" altLang="en-GB" sz="14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GB" altLang="ja-JP" sz="14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6" name="Text Box 93">
            <a:extLst>
              <a:ext uri="{FF2B5EF4-FFF2-40B4-BE49-F238E27FC236}">
                <a16:creationId xmlns:a16="http://schemas.microsoft.com/office/drawing/2014/main" id="{8B71EF12-FEB6-4675-BFCA-2299F73A1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000" y="4653000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中村（</a:t>
            </a:r>
            <a:r>
              <a:rPr lang="en-US" altLang="ja-JP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NES</a:t>
            </a:r>
            <a:r>
              <a:rPr lang="ja-JP" altLang="en-US" sz="800" b="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57" name="Text Box 127">
            <a:extLst>
              <a:ext uri="{FF2B5EF4-FFF2-40B4-BE49-F238E27FC236}">
                <a16:creationId xmlns:a16="http://schemas.microsoft.com/office/drawing/2014/main" id="{F685619C-126A-4F6E-8144-29A666D79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000" y="3141663"/>
            <a:ext cx="82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菅沼（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8" name="Rectangle 32">
            <a:extLst>
              <a:ext uri="{FF2B5EF4-FFF2-40B4-BE49-F238E27FC236}">
                <a16:creationId xmlns:a16="http://schemas.microsoft.com/office/drawing/2014/main" id="{7CEB3CF7-C599-4408-AAD5-2173C3B95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000" y="3500175"/>
            <a:ext cx="1152000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グローバル部会</a:t>
            </a:r>
            <a:endParaRPr kumimoji="0" lang="ja-JP" altLang="en-GB" sz="140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59" name="Text Box 93">
            <a:extLst>
              <a:ext uri="{FF2B5EF4-FFF2-40B4-BE49-F238E27FC236}">
                <a16:creationId xmlns:a16="http://schemas.microsoft.com/office/drawing/2014/main" id="{F2FD941E-C932-4B6A-9E75-D36174E07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000" y="3162446"/>
            <a:ext cx="84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  <a:b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大木（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）</a:t>
            </a:r>
          </a:p>
        </p:txBody>
      </p:sp>
      <p:sp>
        <p:nvSpPr>
          <p:cNvPr id="60" name="Rectangle 32">
            <a:extLst>
              <a:ext uri="{FF2B5EF4-FFF2-40B4-BE49-F238E27FC236}">
                <a16:creationId xmlns:a16="http://schemas.microsoft.com/office/drawing/2014/main" id="{C10E6E18-6EC2-4ECF-9288-97980B651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00" y="3501000"/>
            <a:ext cx="11525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ビジネス</a:t>
            </a:r>
            <a:b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リレーション</a:t>
            </a:r>
            <a:r>
              <a:rPr lang="ja-JP" altLang="en-GB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61" name="Text Box 93">
            <a:extLst>
              <a:ext uri="{FF2B5EF4-FFF2-40B4-BE49-F238E27FC236}">
                <a16:creationId xmlns:a16="http://schemas.microsoft.com/office/drawing/2014/main" id="{29283762-6A3C-4AC7-ADC3-9BF32F2A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00" y="3162300"/>
            <a:ext cx="1009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部会長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河合（日立）</a:t>
            </a:r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id="{E0C0BEA2-A9C2-491F-982F-8DB4DB190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5013325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アプリケーション</a:t>
            </a:r>
            <a:endParaRPr lang="en-US" altLang="ja-JP" sz="11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ctr" eaLnBrk="1" hangingPunct="1">
              <a:spcBef>
                <a:spcPts val="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en-US" altLang="ja-JP" sz="11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WG</a:t>
            </a:r>
          </a:p>
        </p:txBody>
      </p:sp>
      <p:sp>
        <p:nvSpPr>
          <p:cNvPr id="63" name="Text Box 93">
            <a:extLst>
              <a:ext uri="{FF2B5EF4-FFF2-40B4-BE49-F238E27FC236}">
                <a16:creationId xmlns:a16="http://schemas.microsoft.com/office/drawing/2014/main" id="{FA3CFF03-DB19-40AE-9CDA-92215CC66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500" y="4653000"/>
            <a:ext cx="1079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主査</a:t>
            </a:r>
            <a:r>
              <a:rPr lang="en-US" altLang="ja-JP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0" kern="0" dirty="0">
                <a:solidFill>
                  <a:prstClr val="black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片瀬（東京ガス）</a:t>
            </a:r>
            <a:endParaRPr lang="en-US" altLang="ja-JP" sz="800" b="0" kern="0" dirty="0">
              <a:solidFill>
                <a:prstClr val="black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FA457C10-2563-4819-91D1-6F4C725652B8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>
            <a:off x="5435600" y="1465263"/>
            <a:ext cx="794" cy="2357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BC8B88E5-DBC3-48F5-8935-3876A9FBC826}"/>
              </a:ext>
            </a:extLst>
          </p:cNvPr>
          <p:cNvCxnSpPr>
            <a:cxnSpLocks/>
            <a:stCxn id="50" idx="2"/>
            <a:endCxn id="60" idx="0"/>
          </p:cNvCxnSpPr>
          <p:nvPr/>
        </p:nvCxnSpPr>
        <p:spPr>
          <a:xfrm flipH="1">
            <a:off x="5436263" y="2039138"/>
            <a:ext cx="131" cy="1461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55">
            <a:extLst>
              <a:ext uri="{FF2B5EF4-FFF2-40B4-BE49-F238E27FC236}">
                <a16:creationId xmlns:a16="http://schemas.microsoft.com/office/drawing/2014/main" id="{6CEADD34-C1FC-4415-AF12-FD0CAE4E026C}"/>
              </a:ext>
            </a:extLst>
          </p:cNvPr>
          <p:cNvCxnSpPr>
            <a:cxnSpLocks/>
            <a:stCxn id="50" idx="2"/>
            <a:endCxn id="54" idx="0"/>
          </p:cNvCxnSpPr>
          <p:nvPr/>
        </p:nvCxnSpPr>
        <p:spPr>
          <a:xfrm rot="5400000">
            <a:off x="3841266" y="1905872"/>
            <a:ext cx="1461862" cy="172839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55">
            <a:extLst>
              <a:ext uri="{FF2B5EF4-FFF2-40B4-BE49-F238E27FC236}">
                <a16:creationId xmlns:a16="http://schemas.microsoft.com/office/drawing/2014/main" id="{CE903D94-6EFB-4959-B2D0-230087DE7721}"/>
              </a:ext>
            </a:extLst>
          </p:cNvPr>
          <p:cNvCxnSpPr>
            <a:cxnSpLocks/>
            <a:stCxn id="50" idx="2"/>
            <a:endCxn id="58" idx="0"/>
          </p:cNvCxnSpPr>
          <p:nvPr/>
        </p:nvCxnSpPr>
        <p:spPr>
          <a:xfrm rot="16200000" flipH="1">
            <a:off x="5569679" y="1905853"/>
            <a:ext cx="1461037" cy="172760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55">
            <a:extLst>
              <a:ext uri="{FF2B5EF4-FFF2-40B4-BE49-F238E27FC236}">
                <a16:creationId xmlns:a16="http://schemas.microsoft.com/office/drawing/2014/main" id="{B338D8C1-5A4C-4B77-AC6C-DD594F562C9E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 rot="5400000">
            <a:off x="2898288" y="4203287"/>
            <a:ext cx="1007175" cy="61225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55">
            <a:extLst>
              <a:ext uri="{FF2B5EF4-FFF2-40B4-BE49-F238E27FC236}">
                <a16:creationId xmlns:a16="http://schemas.microsoft.com/office/drawing/2014/main" id="{E0685BD9-FF2D-4CE4-9D79-0E9A1551A71D}"/>
              </a:ext>
            </a:extLst>
          </p:cNvPr>
          <p:cNvCxnSpPr>
            <a:cxnSpLocks/>
            <a:stCxn id="54" idx="2"/>
            <a:endCxn id="62" idx="0"/>
          </p:cNvCxnSpPr>
          <p:nvPr/>
        </p:nvCxnSpPr>
        <p:spPr>
          <a:xfrm rot="16200000" flipH="1">
            <a:off x="3510081" y="4203744"/>
            <a:ext cx="1007500" cy="61166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上下矢印 49">
            <a:extLst>
              <a:ext uri="{FF2B5EF4-FFF2-40B4-BE49-F238E27FC236}">
                <a16:creationId xmlns:a16="http://schemas.microsoft.com/office/drawing/2014/main" id="{B95F26D5-DA36-470C-9622-2F462A493B95}"/>
              </a:ext>
            </a:extLst>
          </p:cNvPr>
          <p:cNvSpPr/>
          <p:nvPr/>
        </p:nvSpPr>
        <p:spPr bwMode="auto">
          <a:xfrm>
            <a:off x="6948000" y="4077000"/>
            <a:ext cx="432000" cy="1871663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1" name="上下矢印 49">
            <a:extLst>
              <a:ext uri="{FF2B5EF4-FFF2-40B4-BE49-F238E27FC236}">
                <a16:creationId xmlns:a16="http://schemas.microsoft.com/office/drawing/2014/main" id="{478D80F3-3227-4065-9E0F-392E1AD56BE4}"/>
              </a:ext>
            </a:extLst>
          </p:cNvPr>
          <p:cNvSpPr/>
          <p:nvPr/>
        </p:nvSpPr>
        <p:spPr bwMode="auto">
          <a:xfrm>
            <a:off x="7884000" y="4221000"/>
            <a:ext cx="395288" cy="863600"/>
          </a:xfrm>
          <a:prstGeom prst="upDownArrow">
            <a:avLst/>
          </a:prstGeom>
          <a:solidFill>
            <a:schemeClr val="accent5"/>
          </a:solidFill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 eaLnBrk="1" fontAlgn="ctr" hangingPunct="1">
              <a:defRPr/>
            </a:pPr>
            <a:r>
              <a:rPr lang="ja-JP" altLang="en-US" sz="11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連携</a:t>
            </a:r>
            <a:endParaRPr lang="ja-JP" altLang="en-US" sz="1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72" name="Rectangle 50">
            <a:extLst>
              <a:ext uri="{FF2B5EF4-FFF2-40B4-BE49-F238E27FC236}">
                <a16:creationId xmlns:a16="http://schemas.microsoft.com/office/drawing/2014/main" id="{79CE607C-799C-4DC9-BBCA-A388FE1F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163" y="2277000"/>
            <a:ext cx="1728000" cy="3397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運営委員会</a:t>
            </a: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45D6A3EE-B2CA-4981-A443-1CEDC3E6C4BA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5436000" y="2446863"/>
            <a:ext cx="5381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93">
            <a:extLst>
              <a:ext uri="{FF2B5EF4-FFF2-40B4-BE49-F238E27FC236}">
                <a16:creationId xmlns:a16="http://schemas.microsoft.com/office/drawing/2014/main" id="{7BBD8E1E-6222-49F8-9B88-683C659D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863" y="1629000"/>
            <a:ext cx="1062137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</a:t>
            </a:r>
            <a:r>
              <a:rPr lang="en-US" altLang="ja-JP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:</a:t>
            </a: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野山（富士通）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副運営委員長：</a:t>
            </a:r>
            <a:endParaRPr lang="en-US" altLang="ja-JP" sz="8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sz="8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稲葉（ＳＲＡ ＯＳＳ）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50E061-E07F-4878-A36A-EF61717ACA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BAEDF13E-C2CD-4054-8738-FB3364CAA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836999"/>
            <a:ext cx="3382962" cy="165600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8522" tIns="29261" rIns="58522" bIns="29261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理事会　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理事長：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黒坂　肇　（サイオステクノロジー株式会社）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副理事長：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河合　亮　（株式会社日立製作所）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菅沼　公夫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大木　一浩　（日本電気株式会社）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     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野山　孝太郎　（富士通株式会社）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ja-JP" altLang="en-US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理事：　　   </a:t>
            </a:r>
            <a:r>
              <a:rPr lang="en-US" altLang="ja-JP" sz="800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u="sng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塩谷  幸治 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（</a:t>
            </a:r>
            <a:r>
              <a:rPr lang="en-US" altLang="ja-JP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NEC</a:t>
            </a:r>
            <a:r>
              <a:rPr lang="ja-JP" altLang="en-US" sz="800" u="sng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ソリューションイノベータ株式会社）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事務局長：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黒田　知幸　（コル・レーニョ株式会社）</a:t>
            </a:r>
            <a:endParaRPr lang="en-US" altLang="ja-JP" sz="800" b="0" kern="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顧問：</a:t>
            </a:r>
            <a:r>
              <a:rPr lang="en-US" altLang="ja-JP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	</a:t>
            </a:r>
            <a:r>
              <a:rPr lang="ja-JP" altLang="en-US" sz="800" b="0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吉田　正敏</a:t>
            </a:r>
          </a:p>
        </p:txBody>
      </p:sp>
    </p:spTree>
    <p:extLst>
      <p:ext uri="{BB962C8B-B14F-4D97-AF65-F5344CB8AC3E}">
        <p14:creationId xmlns:p14="http://schemas.microsoft.com/office/powerpoint/2010/main" val="264802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18930-E219-4DC2-9806-D84F3201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5.</a:t>
            </a:r>
            <a:r>
              <a:rPr kumimoji="1" lang="ja-JP" altLang="en-US" dirty="0"/>
              <a:t> 運営委員会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B4874D-242C-41AA-B49D-D2C0EB0E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ja-JP" sz="1000" dirty="0">
                <a:latin typeface="Arial" panose="020B0604020202020204" pitchFamily="34" charset="0"/>
              </a:rPr>
              <a:t>Copyright 2021 Japan OSS Promotion Forum </a:t>
            </a:r>
            <a:endParaRPr kumimoji="0" lang="en-US" altLang="ja-JP" sz="1000" dirty="0">
              <a:latin typeface="ＭＳ Ｐゴシック" panose="020B0600070205080204" pitchFamily="50" charset="-128"/>
            </a:endParaRPr>
          </a:p>
        </p:txBody>
      </p:sp>
      <p:sp>
        <p:nvSpPr>
          <p:cNvPr id="5" name="Rectangle 50">
            <a:extLst>
              <a:ext uri="{FF2B5EF4-FFF2-40B4-BE49-F238E27FC236}">
                <a16:creationId xmlns:a16="http://schemas.microsoft.com/office/drawing/2014/main" id="{200F374A-847A-4E29-B08D-0DA2487A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837000"/>
            <a:ext cx="431450" cy="863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目的</a:t>
            </a:r>
          </a:p>
        </p:txBody>
      </p:sp>
      <p:sp>
        <p:nvSpPr>
          <p:cNvPr id="8" name="Rectangle 50">
            <a:extLst>
              <a:ext uri="{FF2B5EF4-FFF2-40B4-BE49-F238E27FC236}">
                <a16:creationId xmlns:a16="http://schemas.microsoft.com/office/drawing/2014/main" id="{22317FC1-D5EA-4620-9C76-4C15F42CC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837000"/>
            <a:ext cx="7335402" cy="864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日本</a:t>
            </a:r>
            <a: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OSS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推進フォーラムの円滑な運営と</a:t>
            </a:r>
            <a:b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新規施策の迅速かつスムーズな立ち上げ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:a16="http://schemas.microsoft.com/office/drawing/2014/main" id="{C5EA9195-8048-4B0B-9EC8-7A70DFA9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50" y="2564400"/>
            <a:ext cx="7775450" cy="432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活動計画</a:t>
            </a:r>
          </a:p>
        </p:txBody>
      </p:sp>
      <p:sp>
        <p:nvSpPr>
          <p:cNvPr id="10" name="Rectangle 50">
            <a:extLst>
              <a:ext uri="{FF2B5EF4-FFF2-40B4-BE49-F238E27FC236}">
                <a16:creationId xmlns:a16="http://schemas.microsoft.com/office/drawing/2014/main" id="{DB24F176-400E-4605-A735-3B73CE6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2997000"/>
            <a:ext cx="7776000" cy="33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本団体の運営に関わる各種業務の推進。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総会や理事会の運営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本団体活動の広報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本団体主催</a:t>
            </a:r>
            <a: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/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協賛イベントの運営</a:t>
            </a:r>
            <a:b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本団体の情報発信チャネルの管理</a:t>
            </a:r>
            <a:b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（公式サイト、</a:t>
            </a:r>
            <a:r>
              <a:rPr kumimoji="0" lang="en-US" altLang="ja-JP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Facebook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、各種イベントサイトなど）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他団体との連携推進</a:t>
            </a:r>
            <a:endParaRPr kumimoji="0" lang="en-US" altLang="ja-JP" sz="24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chemeClr val="accent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■</a:t>
            </a:r>
            <a:r>
              <a:rPr kumimoji="0" lang="ja-JP" altLang="en-US" sz="24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kumimoji="0" lang="ja-JP" altLang="en-US" sz="2400" b="1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会員向け施策の企画・推進</a:t>
            </a:r>
            <a:endParaRPr kumimoji="0" lang="en-US" altLang="ja-JP" sz="2400" b="1" kern="0" dirty="0">
              <a:solidFill>
                <a:srgbClr val="FF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kern="0" dirty="0">
                <a:solidFill>
                  <a:srgbClr val="FF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（経済産業省様をお招きした勉強会などを企画中）</a:t>
            </a: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33AB9F65-97AE-4301-9A7D-7DE8202B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00" y="1844662"/>
            <a:ext cx="431450" cy="576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wrap="none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体制</a:t>
            </a:r>
          </a:p>
        </p:txBody>
      </p:sp>
      <p:sp>
        <p:nvSpPr>
          <p:cNvPr id="12" name="Rectangle 50">
            <a:extLst>
              <a:ext uri="{FF2B5EF4-FFF2-40B4-BE49-F238E27FC236}">
                <a16:creationId xmlns:a16="http://schemas.microsoft.com/office/drawing/2014/main" id="{7CAFE74F-6915-4937-99C4-737E449BD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98" y="1844661"/>
            <a:ext cx="7335402" cy="5763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tIns="0" bIns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運営委員長：野山 孝太郎（富士通）</a:t>
            </a:r>
            <a:endParaRPr kumimoji="0" lang="en-US" altLang="ja-JP" sz="2000" b="1" kern="0" dirty="0">
              <a:solidFill>
                <a:schemeClr val="tx2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chemeClr val="tx2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運営副委員長：</a:t>
            </a:r>
            <a:r>
              <a:rPr lang="ja-JP" altLang="en-US" sz="2000" b="1" kern="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稲葉　香理　（ＳＲＡ　ＯＳＳ，　Ｉｎｃ．　日本支社）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814F17-2183-4E20-BECD-D4C9AF44E4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49BE8-D7E7-40E4-BE36-43DDB057953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3449343"/>
      </p:ext>
    </p:extLst>
  </p:cSld>
  <p:clrMapOvr>
    <a:masterClrMapping/>
  </p:clrMapOvr>
</p:sld>
</file>

<file path=ppt/theme/theme1.xml><?xml version="1.0" encoding="utf-8"?>
<a:theme xmlns:a="http://schemas.openxmlformats.org/drawingml/2006/main" name="JOSSPF">
  <a:themeElements>
    <a:clrScheme name="2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JOSSPF</Template>
  <TotalTime>21132</TotalTime>
  <Words>3224</Words>
  <Application>Microsoft Office PowerPoint</Application>
  <PresentationFormat>画面に合わせる (4:3)</PresentationFormat>
  <Paragraphs>472</Paragraphs>
  <Slides>19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UD Digi Kyokasho NK-R</vt:lpstr>
      <vt:lpstr>UD デジタル 教科書体 NK-R</vt:lpstr>
      <vt:lpstr>Arial</vt:lpstr>
      <vt:lpstr>Verdana</vt:lpstr>
      <vt:lpstr>Wingdings</vt:lpstr>
      <vt:lpstr>JOSSPF</vt:lpstr>
      <vt:lpstr>日本OSS推進フォーラム 2021年度 活動計画案</vt:lpstr>
      <vt:lpstr>目次</vt:lpstr>
      <vt:lpstr>1. 背景</vt:lpstr>
      <vt:lpstr>2. 2021年度の活動指針</vt:lpstr>
      <vt:lpstr>3. 日本OSS推進フォーラム体制図（2021年度）</vt:lpstr>
      <vt:lpstr>会員企業</vt:lpstr>
      <vt:lpstr>4. 理事会</vt:lpstr>
      <vt:lpstr>5. 運営委員会</vt:lpstr>
      <vt:lpstr>5. 運営委員会</vt:lpstr>
      <vt:lpstr>6. 技術部会</vt:lpstr>
      <vt:lpstr>6. 技術部会</vt:lpstr>
      <vt:lpstr>7. 技術部会</vt:lpstr>
      <vt:lpstr>7. 技術部会</vt:lpstr>
      <vt:lpstr>7. 技術部会</vt:lpstr>
      <vt:lpstr>7. ビジネスリレーション部会</vt:lpstr>
      <vt:lpstr>7. ビジネスリレーション部会</vt:lpstr>
      <vt:lpstr>8. グローバル部会</vt:lpstr>
      <vt:lpstr>８. グローバル部会</vt:lpstr>
      <vt:lpstr>PowerPoint プレゼンテーション</vt:lpstr>
    </vt:vector>
  </TitlesOfParts>
  <Company>NTTDATA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吉田正敏</dc:creator>
  <cp:lastModifiedBy>黒坂 肇</cp:lastModifiedBy>
  <cp:revision>1260</cp:revision>
  <cp:lastPrinted>2020-01-15T06:29:03Z</cp:lastPrinted>
  <dcterms:created xsi:type="dcterms:W3CDTF">2004-11-10T02:55:04Z</dcterms:created>
  <dcterms:modified xsi:type="dcterms:W3CDTF">2021-04-12T01:40:09Z</dcterms:modified>
  <cp:category>関係者外秘</cp:category>
</cp:coreProperties>
</file>